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1.xml" ContentType="application/vnd.openxmlformats-officedocument.presentationml.notesSlide+xml"/>
  <Override PartName="/ppt/tags/tag20.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257" r:id="rId2"/>
    <p:sldId id="280" r:id="rId3"/>
    <p:sldId id="262" r:id="rId4"/>
    <p:sldId id="263" r:id="rId5"/>
    <p:sldId id="260" r:id="rId6"/>
    <p:sldId id="264" r:id="rId7"/>
    <p:sldId id="306" r:id="rId8"/>
    <p:sldId id="307" r:id="rId9"/>
    <p:sldId id="265" r:id="rId10"/>
    <p:sldId id="278" r:id="rId11"/>
    <p:sldId id="279" r:id="rId12"/>
    <p:sldId id="281" r:id="rId13"/>
    <p:sldId id="283" r:id="rId14"/>
    <p:sldId id="284" r:id="rId15"/>
    <p:sldId id="282" r:id="rId16"/>
    <p:sldId id="267" r:id="rId17"/>
    <p:sldId id="266" r:id="rId18"/>
    <p:sldId id="285" r:id="rId19"/>
    <p:sldId id="268" r:id="rId20"/>
    <p:sldId id="256" r:id="rId21"/>
    <p:sldId id="270" r:id="rId22"/>
    <p:sldId id="273" r:id="rId23"/>
    <p:sldId id="271" r:id="rId24"/>
    <p:sldId id="277" r:id="rId25"/>
    <p:sldId id="303" r:id="rId26"/>
    <p:sldId id="304" r:id="rId27"/>
    <p:sldId id="305" r:id="rId28"/>
    <p:sldId id="275" r:id="rId29"/>
    <p:sldId id="286" r:id="rId30"/>
    <p:sldId id="292" r:id="rId31"/>
    <p:sldId id="269" r:id="rId32"/>
    <p:sldId id="287" r:id="rId33"/>
    <p:sldId id="276" r:id="rId34"/>
    <p:sldId id="293" r:id="rId35"/>
    <p:sldId id="296" r:id="rId36"/>
    <p:sldId id="297" r:id="rId37"/>
    <p:sldId id="298" r:id="rId38"/>
    <p:sldId id="295" r:id="rId39"/>
    <p:sldId id="299" r:id="rId40"/>
    <p:sldId id="300" r:id="rId41"/>
    <p:sldId id="301" r:id="rId42"/>
    <p:sldId id="302"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96" autoAdjust="0"/>
    <p:restoredTop sz="81063" autoAdjust="0"/>
  </p:normalViewPr>
  <p:slideViewPr>
    <p:cSldViewPr snapToGrid="0">
      <p:cViewPr varScale="1">
        <p:scale>
          <a:sx n="59" d="100"/>
          <a:sy n="59" d="100"/>
        </p:scale>
        <p:origin x="135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92F564-7D6D-4027-A6F5-958BABAFD800}"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A17DD-1A8B-4E75-8146-0725796423B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卵泡生长发育和排卵是一个极其精密的过程，背后离不开我们人体内性腺轴的调控。下丘脑分泌促性腺激素释放激素（</a:t>
            </a:r>
            <a:r>
              <a:rPr lang="en-US" altLang="zh-CN" dirty="0"/>
              <a:t>GnRH</a:t>
            </a:r>
            <a:r>
              <a:rPr lang="zh-CN" altLang="en-US" dirty="0"/>
              <a:t>）到垂体，垂体分泌促性腺激素（</a:t>
            </a:r>
            <a:r>
              <a:rPr lang="en-US" altLang="zh-CN" dirty="0"/>
              <a:t>FSH</a:t>
            </a:r>
            <a:r>
              <a:rPr lang="zh-CN" altLang="en-US" dirty="0"/>
              <a:t>、</a:t>
            </a:r>
            <a:r>
              <a:rPr lang="en-US" altLang="zh-CN" dirty="0"/>
              <a:t>LH</a:t>
            </a:r>
            <a:r>
              <a:rPr lang="zh-CN" altLang="en-US" dirty="0"/>
              <a:t>）刺激卵泡的募集、选择、发育和排卵，而在这个过程中卵巢自身分泌的性激素（</a:t>
            </a:r>
            <a:r>
              <a:rPr lang="en-US" altLang="zh-CN" dirty="0"/>
              <a:t>E2</a:t>
            </a:r>
            <a:r>
              <a:rPr lang="zh-CN" altLang="en-US" dirty="0"/>
              <a:t>、</a:t>
            </a:r>
            <a:r>
              <a:rPr lang="en-US" altLang="zh-CN" dirty="0"/>
              <a:t>P</a:t>
            </a:r>
            <a:r>
              <a:rPr lang="zh-CN" altLang="en-US" dirty="0"/>
              <a:t>）也会通过正反馈和负反馈调节下丘脑及垂体的分泌。那什么时候是负反馈，什么时候是正反馈呢。在卵泡发育早期，</a:t>
            </a:r>
            <a:r>
              <a:rPr lang="en-US" altLang="zh-CN" dirty="0"/>
              <a:t>E2</a:t>
            </a:r>
            <a:r>
              <a:rPr lang="zh-CN" altLang="en-US" dirty="0"/>
              <a:t>水平低，对下丘脑及垂体主要是负反馈，因为卵泡需要更多的促性腺激素促进发育。排卵前期，卵泡成熟，</a:t>
            </a:r>
            <a:r>
              <a:rPr lang="en-US" altLang="zh-CN" dirty="0"/>
              <a:t>E2</a:t>
            </a:r>
            <a:r>
              <a:rPr lang="zh-CN" altLang="en-US" dirty="0"/>
              <a:t>升高到一定水平，即对下丘脑和垂体产生正反馈，诱发</a:t>
            </a:r>
            <a:r>
              <a:rPr lang="en-US" altLang="zh-CN" dirty="0"/>
              <a:t>LH</a:t>
            </a:r>
            <a:r>
              <a:rPr lang="zh-CN" altLang="en-US" dirty="0"/>
              <a:t>排卵峰的产生。</a:t>
            </a:r>
          </a:p>
        </p:txBody>
      </p:sp>
      <p:sp>
        <p:nvSpPr>
          <p:cNvPr id="4" name="灯片编号占位符 3"/>
          <p:cNvSpPr>
            <a:spLocks noGrp="1"/>
          </p:cNvSpPr>
          <p:nvPr>
            <p:ph type="sldNum" sz="quarter" idx="5"/>
          </p:nvPr>
        </p:nvSpPr>
        <p:spPr/>
        <p:txBody>
          <a:bodyPr/>
          <a:lstStyle/>
          <a:p>
            <a:fld id="{CB1A17DD-1A8B-4E75-8146-0725796423B1}" type="slidenum">
              <a:rPr lang="zh-CN" altLang="en-US" smtClean="0"/>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kumimoji="1" lang="zh-CN" altLang="en-US" dirty="0"/>
              <a:t>扳机后</a:t>
            </a:r>
            <a:r>
              <a:rPr kumimoji="1" lang="en-US" altLang="zh-CN" dirty="0"/>
              <a:t>10-12</a:t>
            </a:r>
            <a:r>
              <a:rPr kumimoji="1" lang="zh-CN" altLang="en-US" dirty="0"/>
              <a:t>小时进行</a:t>
            </a:r>
            <a:r>
              <a:rPr kumimoji="1" lang="en-US" altLang="zh-CN" dirty="0"/>
              <a:t>LH</a:t>
            </a:r>
            <a:r>
              <a:rPr kumimoji="1" lang="zh-CN" altLang="en-US" dirty="0"/>
              <a:t>和</a:t>
            </a:r>
            <a:r>
              <a:rPr kumimoji="1" lang="en-US" altLang="zh-CN" dirty="0"/>
              <a:t>P</a:t>
            </a:r>
            <a:r>
              <a:rPr kumimoji="1" lang="zh-CN" altLang="en-US" dirty="0"/>
              <a:t>的测定， 如果</a:t>
            </a:r>
            <a:r>
              <a:rPr kumimoji="1" lang="en-US" altLang="zh-CN" dirty="0"/>
              <a:t>LH&lt;15mIU</a:t>
            </a:r>
            <a:r>
              <a:rPr kumimoji="1" lang="zh-CN" altLang="en-US" dirty="0"/>
              <a:t>和</a:t>
            </a:r>
            <a:r>
              <a:rPr kumimoji="1" lang="en-US" altLang="zh-CN" dirty="0"/>
              <a:t>P&lt;3ng/ml</a:t>
            </a:r>
            <a:r>
              <a:rPr kumimoji="1" lang="zh-CN" altLang="en-US" dirty="0"/>
              <a:t>，重新注射</a:t>
            </a:r>
            <a:r>
              <a:rPr kumimoji="1" lang="en-US" altLang="zh-CN" dirty="0"/>
              <a:t>HCG5000IU</a:t>
            </a:r>
            <a:r>
              <a:rPr kumimoji="1" lang="zh-CN" altLang="en-US" dirty="0"/>
              <a:t>或</a:t>
            </a:r>
            <a:r>
              <a:rPr kumimoji="1" lang="en-US" altLang="zh-CN" dirty="0"/>
              <a:t>10000IU</a:t>
            </a:r>
          </a:p>
          <a:p>
            <a:endParaRPr kumimoji="1" lang="zh-CN" altLang="en-US" dirty="0"/>
          </a:p>
        </p:txBody>
      </p:sp>
      <p:sp>
        <p:nvSpPr>
          <p:cNvPr id="4" name="幻灯片编号占位符 3"/>
          <p:cNvSpPr>
            <a:spLocks noGrp="1"/>
          </p:cNvSpPr>
          <p:nvPr>
            <p:ph type="sldNum" sz="quarter" idx="10"/>
          </p:nvPr>
        </p:nvSpPr>
        <p:spPr/>
        <p:txBody>
          <a:bodyPr/>
          <a:lstStyle/>
          <a:p>
            <a:fld id="{F9A1615E-AC77-3441-A2AF-5B5732B6DABE}" type="slidenum">
              <a:rPr kumimoji="1" lang="zh-CN" altLang="en-US" smtClean="0"/>
              <a:t>33</a:t>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而卵巢局部的性激素分泌如何产生，让我们来看一下两细胞两促性腺激素学说，绿色的是卵泡膜细胞，</a:t>
            </a:r>
            <a:r>
              <a:rPr lang="en-US" altLang="zh-CN" dirty="0"/>
              <a:t>LH</a:t>
            </a:r>
            <a:r>
              <a:rPr lang="zh-CN" altLang="en-US" dirty="0"/>
              <a:t>和卵泡膜细胞上的</a:t>
            </a:r>
            <a:r>
              <a:rPr lang="en-US" altLang="zh-CN" dirty="0"/>
              <a:t>LH</a:t>
            </a:r>
            <a:r>
              <a:rPr lang="zh-CN" altLang="en-US" dirty="0"/>
              <a:t>受体结合，促使进入卵泡膜细胞的胆固醇合成孕烯醇酮，孕烯醇酮转化为孕酮，</a:t>
            </a:r>
            <a:r>
              <a:rPr lang="el-GR" altLang="zh-CN" sz="1200" b="0" i="0" u="none" strike="noStrike" kern="1200" dirty="0">
                <a:solidFill>
                  <a:schemeClr val="tx1"/>
                </a:solidFill>
                <a:effectLst/>
                <a:latin typeface="+mn-lt"/>
                <a:ea typeface="+mn-ea"/>
                <a:cs typeface="+mn-cs"/>
              </a:rPr>
              <a:t>17α-</a:t>
            </a:r>
            <a:r>
              <a:rPr lang="zh-CN" altLang="en-US" sz="1200" b="0" i="0" u="none" strike="noStrike" kern="1200" dirty="0">
                <a:solidFill>
                  <a:schemeClr val="tx1"/>
                </a:solidFill>
                <a:effectLst/>
                <a:latin typeface="+mn-lt"/>
                <a:ea typeface="+mn-ea"/>
                <a:cs typeface="+mn-cs"/>
              </a:rPr>
              <a:t>羟化酶和</a:t>
            </a:r>
            <a:r>
              <a:rPr lang="en-US" altLang="zh-CN" sz="1200" b="0" i="0" u="none" strike="noStrike" kern="1200" dirty="0">
                <a:solidFill>
                  <a:schemeClr val="tx1"/>
                </a:solidFill>
                <a:effectLst/>
                <a:latin typeface="+mn-lt"/>
                <a:ea typeface="+mn-ea"/>
                <a:cs typeface="+mn-cs"/>
              </a:rPr>
              <a:t>17β</a:t>
            </a:r>
            <a:r>
              <a:rPr lang="zh-CN" altLang="en-US" sz="1200" b="0" i="0" u="none" strike="noStrike" kern="1200" dirty="0">
                <a:solidFill>
                  <a:schemeClr val="tx1"/>
                </a:solidFill>
                <a:effectLst/>
                <a:latin typeface="+mn-lt"/>
                <a:ea typeface="+mn-ea"/>
                <a:cs typeface="+mn-cs"/>
              </a:rPr>
              <a:t>羟类固醇脱氢酶作用下转化为雄烯二酮和睾酮，雄烯二酮和睾酮，</a:t>
            </a:r>
            <a:r>
              <a:rPr lang="en-US" altLang="zh-CN" sz="1200" b="0" i="0" u="none" strike="noStrike" kern="1200" dirty="0">
                <a:solidFill>
                  <a:schemeClr val="tx1"/>
                </a:solidFill>
                <a:effectLst/>
                <a:latin typeface="+mn-lt"/>
                <a:ea typeface="+mn-ea"/>
                <a:cs typeface="+mn-cs"/>
              </a:rPr>
              <a:t>FSH</a:t>
            </a:r>
            <a:r>
              <a:rPr lang="zh-CN" altLang="en-US" sz="1200" b="0" i="0" u="none" strike="noStrike" kern="1200" dirty="0">
                <a:solidFill>
                  <a:schemeClr val="tx1"/>
                </a:solidFill>
                <a:effectLst/>
                <a:latin typeface="+mn-lt"/>
                <a:ea typeface="+mn-ea"/>
                <a:cs typeface="+mn-cs"/>
              </a:rPr>
              <a:t>与颗粒细胞上的</a:t>
            </a:r>
            <a:r>
              <a:rPr lang="en-US" altLang="zh-CN" sz="1200" b="0" i="0" u="none" strike="noStrike" kern="1200" dirty="0">
                <a:solidFill>
                  <a:schemeClr val="tx1"/>
                </a:solidFill>
                <a:effectLst/>
                <a:latin typeface="+mn-lt"/>
                <a:ea typeface="+mn-ea"/>
                <a:cs typeface="+mn-cs"/>
              </a:rPr>
              <a:t>FSH</a:t>
            </a:r>
            <a:r>
              <a:rPr lang="zh-CN" altLang="en-US" sz="1200" b="0" i="0" u="none" strike="noStrike" kern="1200" dirty="0">
                <a:solidFill>
                  <a:schemeClr val="tx1"/>
                </a:solidFill>
                <a:effectLst/>
                <a:latin typeface="+mn-lt"/>
                <a:ea typeface="+mn-ea"/>
                <a:cs typeface="+mn-cs"/>
              </a:rPr>
              <a:t>受体结合，激活芳香化酶，促使进入颗粒细胞的雄烯二酮和睾酮转化为雌酮和雌二醇，分泌至外周循环中</a:t>
            </a:r>
            <a:endParaRPr lang="zh-CN" altLang="en-US" dirty="0"/>
          </a:p>
        </p:txBody>
      </p:sp>
      <p:sp>
        <p:nvSpPr>
          <p:cNvPr id="4" name="灯片编号占位符 3"/>
          <p:cNvSpPr>
            <a:spLocks noGrp="1"/>
          </p:cNvSpPr>
          <p:nvPr>
            <p:ph type="sldNum" sz="quarter" idx="5"/>
          </p:nvPr>
        </p:nvSpPr>
        <p:spPr/>
        <p:txBody>
          <a:bodyPr/>
          <a:lstStyle/>
          <a:p>
            <a:fld id="{CB1A17DD-1A8B-4E75-8146-0725796423B1}"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伴随着卵泡的生长发育周期，性激素也形成了一个完整的分泌周期。各个时期的性激素水平都能反映出卵泡当个阶段生长发育的情况，有助于我们更好的了解和预测卵泡的状态。</a:t>
            </a:r>
          </a:p>
        </p:txBody>
      </p:sp>
      <p:sp>
        <p:nvSpPr>
          <p:cNvPr id="4" name="灯片编号占位符 3"/>
          <p:cNvSpPr>
            <a:spLocks noGrp="1"/>
          </p:cNvSpPr>
          <p:nvPr>
            <p:ph type="sldNum" sz="quarter" idx="5"/>
          </p:nvPr>
        </p:nvSpPr>
        <p:spPr/>
        <p:txBody>
          <a:bodyPr/>
          <a:lstStyle/>
          <a:p>
            <a:fld id="{CB1A17DD-1A8B-4E75-8146-0725796423B1}"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月经期，一般指月经见红第</a:t>
            </a:r>
            <a:r>
              <a:rPr lang="en-US" altLang="zh-CN" dirty="0"/>
              <a:t>2-5</a:t>
            </a:r>
            <a:r>
              <a:rPr lang="zh-CN" altLang="en-US" dirty="0"/>
              <a:t>天，这个时期各项性激素均处于基础最低水平，有助于我们</a:t>
            </a:r>
            <a:r>
              <a:rPr lang="zh-CN" altLang="en-US" sz="1200" dirty="0">
                <a:latin typeface="+mn-ea"/>
              </a:rPr>
              <a:t>评估性激素基础水平和了解卵巢功能状态</a:t>
            </a:r>
            <a:endParaRPr lang="en-US" altLang="zh-CN" sz="1200" dirty="0">
              <a:latin typeface="+mn-ea"/>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200" dirty="0">
              <a:latin typeface="+mn-ea"/>
            </a:endParaRPr>
          </a:p>
          <a:p>
            <a:endParaRPr lang="zh-CN" altLang="en-US" dirty="0"/>
          </a:p>
        </p:txBody>
      </p:sp>
      <p:sp>
        <p:nvSpPr>
          <p:cNvPr id="4" name="灯片编号占位符 3"/>
          <p:cNvSpPr>
            <a:spLocks noGrp="1"/>
          </p:cNvSpPr>
          <p:nvPr>
            <p:ph type="sldNum" sz="quarter" idx="5"/>
          </p:nvPr>
        </p:nvSpPr>
        <p:spPr/>
        <p:txBody>
          <a:bodyPr/>
          <a:lstStyle/>
          <a:p>
            <a:fld id="{CB1A17DD-1A8B-4E75-8146-0725796423B1}"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FSH</a:t>
            </a:r>
            <a:r>
              <a:rPr lang="zh-CN" altLang="en-US" dirty="0"/>
              <a:t>主要反映卵巢储备功能，随着卵巢储备功能的下降，</a:t>
            </a:r>
            <a:r>
              <a:rPr lang="en-US" altLang="zh-CN" dirty="0"/>
              <a:t>FSH</a:t>
            </a:r>
            <a:r>
              <a:rPr lang="zh-CN" altLang="en-US" dirty="0"/>
              <a:t>逐渐抬升</a:t>
            </a:r>
            <a:r>
              <a:rPr lang="en-US" altLang="zh-CN" dirty="0"/>
              <a:t>,……………….</a:t>
            </a:r>
            <a:r>
              <a:rPr lang="zh-CN" altLang="en-US" dirty="0"/>
              <a:t>为什么这里要提到年龄</a:t>
            </a:r>
            <a:r>
              <a:rPr lang="en-US" altLang="zh-CN" dirty="0"/>
              <a:t>?</a:t>
            </a:r>
            <a:r>
              <a:rPr lang="zh-CN" altLang="en-US" dirty="0"/>
              <a:t>因为随着年龄的增大</a:t>
            </a:r>
          </a:p>
        </p:txBody>
      </p:sp>
      <p:sp>
        <p:nvSpPr>
          <p:cNvPr id="4" name="灯片编号占位符 3"/>
          <p:cNvSpPr>
            <a:spLocks noGrp="1"/>
          </p:cNvSpPr>
          <p:nvPr>
            <p:ph type="sldNum" sz="quarter" idx="5"/>
          </p:nvPr>
        </p:nvSpPr>
        <p:spPr/>
        <p:txBody>
          <a:bodyPr/>
          <a:lstStyle/>
          <a:p>
            <a:fld id="{CB1A17DD-1A8B-4E75-8146-0725796423B1}"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因为随着年龄的增大，卵巢内的卵泡储备会逐渐下降</a:t>
            </a:r>
          </a:p>
        </p:txBody>
      </p:sp>
      <p:sp>
        <p:nvSpPr>
          <p:cNvPr id="4" name="灯片编号占位符 3"/>
          <p:cNvSpPr>
            <a:spLocks noGrp="1"/>
          </p:cNvSpPr>
          <p:nvPr>
            <p:ph type="sldNum" sz="quarter" idx="5"/>
          </p:nvPr>
        </p:nvSpPr>
        <p:spPr/>
        <p:txBody>
          <a:bodyPr/>
          <a:lstStyle/>
          <a:p>
            <a:fld id="{CB1A17DD-1A8B-4E75-8146-0725796423B1}"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LH</a:t>
            </a:r>
            <a:r>
              <a:rPr lang="zh-CN" altLang="en-US" dirty="0"/>
              <a:t>异常升高，导致</a:t>
            </a:r>
            <a:r>
              <a:rPr lang="en-US" altLang="zh-CN" dirty="0"/>
              <a:t>LH/FSH</a:t>
            </a:r>
            <a:r>
              <a:rPr lang="zh-CN" altLang="en-US" dirty="0"/>
              <a:t>升高，提示</a:t>
            </a:r>
            <a:r>
              <a:rPr lang="en-US" altLang="zh-CN" dirty="0"/>
              <a:t>PCOS</a:t>
            </a:r>
            <a:endParaRPr lang="zh-CN" altLang="en-US" dirty="0"/>
          </a:p>
        </p:txBody>
      </p:sp>
      <p:sp>
        <p:nvSpPr>
          <p:cNvPr id="4" name="灯片编号占位符 3"/>
          <p:cNvSpPr>
            <a:spLocks noGrp="1"/>
          </p:cNvSpPr>
          <p:nvPr>
            <p:ph type="sldNum" sz="quarter" idx="5"/>
          </p:nvPr>
        </p:nvSpPr>
        <p:spPr/>
        <p:txBody>
          <a:bodyPr/>
          <a:lstStyle/>
          <a:p>
            <a:fld id="{CB1A17DD-1A8B-4E75-8146-0725796423B1}"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B1A17DD-1A8B-4E75-8146-0725796423B1}" type="slidenum">
              <a:rPr lang="zh-CN" altLang="en-US" smtClean="0"/>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随着辅助生殖技术的不断普及，超促排卵越来越多的应用到我们的不孕症治疗中</a:t>
            </a:r>
          </a:p>
        </p:txBody>
      </p:sp>
      <p:sp>
        <p:nvSpPr>
          <p:cNvPr id="4" name="灯片编号占位符 3"/>
          <p:cNvSpPr>
            <a:spLocks noGrp="1"/>
          </p:cNvSpPr>
          <p:nvPr>
            <p:ph type="sldNum" sz="quarter" idx="5"/>
          </p:nvPr>
        </p:nvSpPr>
        <p:spPr/>
        <p:txBody>
          <a:bodyPr/>
          <a:lstStyle/>
          <a:p>
            <a:fld id="{CB1A17DD-1A8B-4E75-8146-0725796423B1}" type="slidenum">
              <a:rPr lang="zh-CN" altLang="en-US" smtClean="0"/>
              <a:t>21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11/8/2019</a:t>
            </a:fld>
            <a:endParaRPr lang="en-US"/>
          </a:p>
        </p:txBody>
      </p:sp>
      <p:sp>
        <p:nvSpPr>
          <p:cNvPr id="4" name="Holder 4"/>
          <p:cNvSpPr>
            <a:spLocks noGrp="1"/>
          </p:cNvSpPr>
          <p:nvPr>
            <p:ph type="sldNum" sz="quarter" idx="7"/>
          </p:nvPr>
        </p:nvSpPr>
        <p:spPr/>
        <p:txBody>
          <a:bodyPr lIns="0" tIns="0" rIns="0" bIns="0"/>
          <a:lstStyle>
            <a:lvl1pPr>
              <a:defRPr sz="2400" b="1" i="0">
                <a:solidFill>
                  <a:srgbClr val="1F4E79"/>
                </a:solidFill>
                <a:latin typeface="Cambria"/>
                <a:cs typeface="Cambria"/>
              </a:defRPr>
            </a:lvl1pPr>
          </a:lstStyle>
          <a:p>
            <a:pPr marL="302260"/>
            <a:fld id="{81D60167-4931-47E6-BA6A-407CBD079E47}" type="slidenum">
              <a:rPr lang="en-US" altLang="zh-CN" i="1" spc="42" smtClean="0"/>
              <a:t>‹#›</a:t>
            </a:fld>
            <a:endParaRPr lang="en-US" altLang="zh-CN" i="1" spc="42"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37CB071-0552-463E-9BD8-F8C7B04A27A3}"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C192E6-00D9-4D8D-9D39-7AE115861FA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CB071-0552-463E-9BD8-F8C7B04A27A3}" type="datetimeFigureOut">
              <a:rPr lang="zh-CN" altLang="en-US" smtClean="0"/>
              <a:t>2019/11/8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C192E6-00D9-4D8D-9D39-7AE115861FA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notesSlide" Target="../notesSlides/notesSlide10.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slideLayout" Target="../slideLayouts/slideLayout2.xml"/><Relationship Id="rId4" Type="http://schemas.openxmlformats.org/officeDocument/2006/relationships/tags" Target="../tags/tag14.xml"/></Relationships>
</file>

<file path=ppt/slides/_rels/slide31.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Layout" Target="../slideLayouts/slideLayout2.xml"/><Relationship Id="rId4" Type="http://schemas.openxmlformats.org/officeDocument/2006/relationships/tags" Target="../tags/tag18.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png"/><Relationship Id="rId7"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17223" y="760791"/>
            <a:ext cx="10953750" cy="1111250"/>
          </a:xfrm>
          <a:custGeom>
            <a:avLst/>
            <a:gdLst/>
            <a:ahLst/>
            <a:cxnLst/>
            <a:rect l="l" t="t" r="r" b="b"/>
            <a:pathLst>
              <a:path w="9128125" h="1111250">
                <a:moveTo>
                  <a:pt x="0" y="0"/>
                </a:moveTo>
                <a:lnTo>
                  <a:pt x="9128125" y="0"/>
                </a:lnTo>
                <a:lnTo>
                  <a:pt x="9128125" y="1111250"/>
                </a:lnTo>
                <a:lnTo>
                  <a:pt x="0" y="1111250"/>
                </a:lnTo>
                <a:lnTo>
                  <a:pt x="0" y="0"/>
                </a:lnTo>
                <a:close/>
              </a:path>
            </a:pathLst>
          </a:custGeom>
          <a:solidFill>
            <a:srgbClr val="FFFFFF"/>
          </a:solidFill>
        </p:spPr>
        <p:txBody>
          <a:bodyPr wrap="square" lIns="0" tIns="0" rIns="0" bIns="0" rtlCol="0"/>
          <a:lstStyle/>
          <a:p>
            <a:endParaRPr sz="2160"/>
          </a:p>
        </p:txBody>
      </p:sp>
      <p:sp>
        <p:nvSpPr>
          <p:cNvPr id="3" name="object 3"/>
          <p:cNvSpPr/>
          <p:nvPr/>
        </p:nvSpPr>
        <p:spPr>
          <a:xfrm>
            <a:off x="617223" y="657226"/>
            <a:ext cx="10953750" cy="1111250"/>
          </a:xfrm>
          <a:custGeom>
            <a:avLst/>
            <a:gdLst/>
            <a:ahLst/>
            <a:cxnLst/>
            <a:rect l="l" t="t" r="r" b="b"/>
            <a:pathLst>
              <a:path w="9128125" h="1111250">
                <a:moveTo>
                  <a:pt x="0" y="0"/>
                </a:moveTo>
                <a:lnTo>
                  <a:pt x="9128125" y="0"/>
                </a:lnTo>
                <a:lnTo>
                  <a:pt x="9128125" y="1111250"/>
                </a:lnTo>
                <a:lnTo>
                  <a:pt x="0" y="1111250"/>
                </a:lnTo>
                <a:lnTo>
                  <a:pt x="0" y="0"/>
                </a:lnTo>
                <a:close/>
              </a:path>
            </a:pathLst>
          </a:custGeom>
          <a:ln w="12700">
            <a:solidFill>
              <a:srgbClr val="FFFFFF"/>
            </a:solidFill>
          </a:ln>
        </p:spPr>
        <p:txBody>
          <a:bodyPr wrap="square" lIns="0" tIns="0" rIns="0" bIns="0" rtlCol="0"/>
          <a:lstStyle/>
          <a:p>
            <a:endParaRPr sz="2160"/>
          </a:p>
        </p:txBody>
      </p:sp>
      <p:sp>
        <p:nvSpPr>
          <p:cNvPr id="4" name="object 4"/>
          <p:cNvSpPr/>
          <p:nvPr/>
        </p:nvSpPr>
        <p:spPr>
          <a:xfrm>
            <a:off x="872947" y="228600"/>
            <a:ext cx="6302045" cy="917448"/>
          </a:xfrm>
          <a:prstGeom prst="rect">
            <a:avLst/>
          </a:prstGeom>
          <a:blipFill>
            <a:blip r:embed="rId2" cstate="print"/>
            <a:stretch>
              <a:fillRect/>
            </a:stretch>
          </a:blipFill>
        </p:spPr>
        <p:txBody>
          <a:bodyPr wrap="square" lIns="0" tIns="0" rIns="0" bIns="0" rtlCol="0"/>
          <a:lstStyle/>
          <a:p>
            <a:endParaRPr sz="2160"/>
          </a:p>
        </p:txBody>
      </p:sp>
      <p:sp>
        <p:nvSpPr>
          <p:cNvPr id="5" name="object 5"/>
          <p:cNvSpPr/>
          <p:nvPr/>
        </p:nvSpPr>
        <p:spPr>
          <a:xfrm>
            <a:off x="989989" y="1402083"/>
            <a:ext cx="10592410" cy="48767"/>
          </a:xfrm>
          <a:prstGeom prst="rect">
            <a:avLst/>
          </a:prstGeom>
          <a:blipFill>
            <a:blip r:embed="rId3" cstate="print"/>
            <a:stretch>
              <a:fillRect/>
            </a:stretch>
          </a:blipFill>
        </p:spPr>
        <p:txBody>
          <a:bodyPr wrap="square" lIns="0" tIns="0" rIns="0" bIns="0" rtlCol="0"/>
          <a:lstStyle/>
          <a:p>
            <a:endParaRPr sz="2160"/>
          </a:p>
        </p:txBody>
      </p:sp>
      <p:pic>
        <p:nvPicPr>
          <p:cNvPr id="6146" name="Picture 2" descr="https://p5.ssl.qhimgs1.com/sdr/400__/t01f5a3bbdaf5e3e6c5.jpg"/>
          <p:cNvPicPr>
            <a:picLocks noChangeAspect="1" noChangeArrowheads="1"/>
          </p:cNvPicPr>
          <p:nvPr/>
        </p:nvPicPr>
        <p:blipFill>
          <a:blip r:embed="rId4" cstate="print"/>
          <a:srcRect/>
          <a:stretch>
            <a:fillRect/>
          </a:stretch>
        </p:blipFill>
        <p:spPr bwMode="auto">
          <a:xfrm>
            <a:off x="1750196" y="4082201"/>
            <a:ext cx="2651760" cy="1988820"/>
          </a:xfrm>
          <a:prstGeom prst="rect">
            <a:avLst/>
          </a:prstGeom>
          <a:noFill/>
          <a:effectLst>
            <a:softEdge rad="381000"/>
          </a:effectLst>
          <a:scene3d>
            <a:camera prst="orthographicFront"/>
            <a:lightRig rig="threePt" dir="t"/>
          </a:scene3d>
          <a:sp3d>
            <a:bevelT prst="angle"/>
          </a:sp3d>
        </p:spPr>
      </p:pic>
      <p:pic>
        <p:nvPicPr>
          <p:cNvPr id="6148" name="Picture 4" descr="https://p3.ssl.qhimgs1.com/sdr/400__/t01c471b8f8f31430dd.jpg"/>
          <p:cNvPicPr>
            <a:picLocks noChangeAspect="1" noChangeArrowheads="1"/>
          </p:cNvPicPr>
          <p:nvPr/>
        </p:nvPicPr>
        <p:blipFill>
          <a:blip r:embed="rId5" cstate="print"/>
          <a:srcRect/>
          <a:stretch>
            <a:fillRect/>
          </a:stretch>
        </p:blipFill>
        <p:spPr bwMode="auto">
          <a:xfrm>
            <a:off x="7790045" y="4082201"/>
            <a:ext cx="2651761" cy="1988821"/>
          </a:xfrm>
          <a:prstGeom prst="rect">
            <a:avLst/>
          </a:prstGeom>
          <a:noFill/>
          <a:effectLst>
            <a:softEdge rad="381000"/>
          </a:effectLst>
          <a:scene3d>
            <a:camera prst="orthographicFront"/>
            <a:lightRig rig="threePt" dir="t"/>
          </a:scene3d>
          <a:sp3d>
            <a:bevelT prst="angle"/>
          </a:sp3d>
        </p:spPr>
      </p:pic>
      <p:sp>
        <p:nvSpPr>
          <p:cNvPr id="7" name="文本框 6"/>
          <p:cNvSpPr txBox="1"/>
          <p:nvPr/>
        </p:nvSpPr>
        <p:spPr>
          <a:xfrm>
            <a:off x="5261513" y="3097316"/>
            <a:ext cx="1665170" cy="984885"/>
          </a:xfrm>
          <a:prstGeom prst="rect">
            <a:avLst/>
          </a:prstGeom>
          <a:noFill/>
        </p:spPr>
        <p:txBody>
          <a:bodyPr wrap="square" rtlCol="0">
            <a:spAutoFit/>
          </a:bodyPr>
          <a:lstStyle/>
          <a:p>
            <a:pPr algn="ctr"/>
            <a:r>
              <a:rPr lang="zh-CN" altLang="en-US" sz="2400" dirty="0">
                <a:solidFill>
                  <a:schemeClr val="accent5"/>
                </a:solidFill>
                <a:latin typeface="华文琥珀" panose="02010800040101010101" pitchFamily="2" charset="-122"/>
                <a:ea typeface="华文琥珀" panose="02010800040101010101" pitchFamily="2" charset="-122"/>
              </a:rPr>
              <a:t>莫美兰</a:t>
            </a:r>
            <a:endParaRPr lang="en-US" altLang="zh-CN" sz="2400" dirty="0">
              <a:solidFill>
                <a:schemeClr val="accent5"/>
              </a:solidFill>
              <a:latin typeface="华文琥珀" panose="02010800040101010101" pitchFamily="2" charset="-122"/>
              <a:ea typeface="华文琥珀" panose="02010800040101010101" pitchFamily="2" charset="-122"/>
            </a:endParaRPr>
          </a:p>
          <a:p>
            <a:pPr algn="ctr"/>
            <a:endParaRPr lang="en-US" altLang="zh-CN" sz="1600" dirty="0">
              <a:solidFill>
                <a:schemeClr val="accent5"/>
              </a:solidFill>
              <a:latin typeface="黑体" panose="02010609060101010101" pitchFamily="49" charset="-122"/>
              <a:ea typeface="黑体" panose="02010609060101010101" pitchFamily="49" charset="-122"/>
            </a:endParaRPr>
          </a:p>
          <a:p>
            <a:pPr algn="ctr"/>
            <a:r>
              <a:rPr lang="en-US" altLang="zh-CN" dirty="0">
                <a:solidFill>
                  <a:schemeClr val="accent5"/>
                </a:solidFill>
              </a:rPr>
              <a:t>2019-11-8</a:t>
            </a:r>
            <a:endParaRPr lang="zh-CN" altLang="en-US" dirty="0">
              <a:solidFill>
                <a:schemeClr val="accent5"/>
              </a:solidFill>
            </a:endParaRPr>
          </a:p>
        </p:txBody>
      </p:sp>
      <p:sp>
        <p:nvSpPr>
          <p:cNvPr id="9" name="文本框 8"/>
          <p:cNvSpPr txBox="1"/>
          <p:nvPr/>
        </p:nvSpPr>
        <p:spPr>
          <a:xfrm>
            <a:off x="1925053" y="4204454"/>
            <a:ext cx="462012" cy="369332"/>
          </a:xfrm>
          <a:prstGeom prst="rect">
            <a:avLst/>
          </a:prstGeom>
          <a:noFill/>
        </p:spPr>
        <p:txBody>
          <a:bodyPr wrap="square" rtlCol="0">
            <a:spAutoFit/>
          </a:bodyPr>
          <a:lstStyle/>
          <a:p>
            <a:r>
              <a:rPr lang="en-US" altLang="zh-CN" b="1" dirty="0">
                <a:solidFill>
                  <a:srgbClr val="FF0000"/>
                </a:solidFill>
                <a:latin typeface="Segoe UI Black" panose="020B0A02040204020203" pitchFamily="34" charset="0"/>
                <a:ea typeface="Segoe UI Black" panose="020B0A02040204020203" pitchFamily="34" charset="0"/>
              </a:rPr>
              <a:t>E2</a:t>
            </a:r>
            <a:endParaRPr lang="zh-CN" altLang="en-US" b="1" dirty="0">
              <a:solidFill>
                <a:srgbClr val="FF0000"/>
              </a:solidFill>
              <a:latin typeface="Segoe UI Black" panose="020B0A02040204020203" pitchFamily="34" charset="0"/>
            </a:endParaRPr>
          </a:p>
        </p:txBody>
      </p:sp>
      <p:sp>
        <p:nvSpPr>
          <p:cNvPr id="14" name="文本框 13"/>
          <p:cNvSpPr txBox="1"/>
          <p:nvPr/>
        </p:nvSpPr>
        <p:spPr>
          <a:xfrm>
            <a:off x="9979792" y="4204454"/>
            <a:ext cx="462012" cy="369332"/>
          </a:xfrm>
          <a:prstGeom prst="rect">
            <a:avLst/>
          </a:prstGeom>
          <a:noFill/>
        </p:spPr>
        <p:txBody>
          <a:bodyPr wrap="square" rtlCol="0">
            <a:spAutoFit/>
          </a:bodyPr>
          <a:lstStyle/>
          <a:p>
            <a:r>
              <a:rPr lang="en-US" altLang="zh-CN" b="1" dirty="0">
                <a:solidFill>
                  <a:srgbClr val="FF0000"/>
                </a:solidFill>
                <a:latin typeface="Segoe UI Black" panose="020B0A02040204020203" pitchFamily="34" charset="0"/>
                <a:ea typeface="Segoe UI Black" panose="020B0A02040204020203" pitchFamily="34" charset="0"/>
              </a:rPr>
              <a:t>P</a:t>
            </a:r>
            <a:endParaRPr lang="zh-CN" altLang="en-US" b="1" dirty="0">
              <a:solidFill>
                <a:srgbClr val="FF0000"/>
              </a:solidFill>
              <a:latin typeface="Segoe UI Black" panose="020B0A02040204020203" pitchFamily="34" charset="0"/>
            </a:endParaRPr>
          </a:p>
        </p:txBody>
      </p:sp>
      <p:sp>
        <p:nvSpPr>
          <p:cNvPr id="10" name="矩形 9"/>
          <p:cNvSpPr/>
          <p:nvPr/>
        </p:nvSpPr>
        <p:spPr>
          <a:xfrm>
            <a:off x="1569811" y="1848107"/>
            <a:ext cx="9187130" cy="923330"/>
          </a:xfrm>
          <a:prstGeom prst="rect">
            <a:avLst/>
          </a:prstGeom>
          <a:noFill/>
          <a:effectLst>
            <a:glow rad="228600">
              <a:schemeClr val="accent5">
                <a:satMod val="175000"/>
                <a:alpha val="40000"/>
              </a:schemeClr>
            </a:glow>
            <a:softEdge rad="279400"/>
          </a:effectLst>
          <a:scene3d>
            <a:camera prst="orthographicFront"/>
            <a:lightRig rig="threePt" dir="t"/>
          </a:scene3d>
          <a:sp3d>
            <a:bevelT w="101600" prst="riblet"/>
          </a:sp3d>
        </p:spPr>
        <p:txBody>
          <a:bodyPr wrap="none" lIns="91440" tIns="45720" rIns="91440" bIns="45720">
            <a:spAutoFit/>
          </a:bodyPr>
          <a:lstStyle/>
          <a:p>
            <a:pPr algn="ctr"/>
            <a:r>
              <a:rPr lang="zh-CN" altLang="en-US"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微软雅黑" panose="020B0503020204020204" pitchFamily="34" charset="-122"/>
                <a:ea typeface="微软雅黑" panose="020B0503020204020204" pitchFamily="34" charset="-122"/>
              </a:rPr>
              <a:t>排卵周期中性激素监测的意义</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 name="内容占位符 9" descr="地图上有字&#10;&#10;描述已自动生成"/>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85793" y="192212"/>
            <a:ext cx="8220413" cy="6473576"/>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ph idx="1"/>
          </p:nvPr>
        </p:nvGraphicFramePr>
        <p:xfrm>
          <a:off x="838202" y="845419"/>
          <a:ext cx="10515596" cy="1760103"/>
        </p:xfrm>
        <a:graphic>
          <a:graphicData uri="http://schemas.openxmlformats.org/drawingml/2006/table">
            <a:tbl>
              <a:tblPr firstRow="1" bandRow="1">
                <a:tableStyleId>{5C22544A-7EE6-4342-B048-85BDC9FD1C3A}</a:tableStyleId>
              </a:tblPr>
              <a:tblGrid>
                <a:gridCol w="1502228">
                  <a:extLst>
                    <a:ext uri="{9D8B030D-6E8A-4147-A177-3AD203B41FA5}">
                      <a16:colId xmlns:a16="http://schemas.microsoft.com/office/drawing/2014/main" val="20000"/>
                    </a:ext>
                  </a:extLst>
                </a:gridCol>
                <a:gridCol w="1502228">
                  <a:extLst>
                    <a:ext uri="{9D8B030D-6E8A-4147-A177-3AD203B41FA5}">
                      <a16:colId xmlns:a16="http://schemas.microsoft.com/office/drawing/2014/main" val="20001"/>
                    </a:ext>
                  </a:extLst>
                </a:gridCol>
                <a:gridCol w="1502228">
                  <a:extLst>
                    <a:ext uri="{9D8B030D-6E8A-4147-A177-3AD203B41FA5}">
                      <a16:colId xmlns:a16="http://schemas.microsoft.com/office/drawing/2014/main" val="20002"/>
                    </a:ext>
                  </a:extLst>
                </a:gridCol>
                <a:gridCol w="1502228">
                  <a:extLst>
                    <a:ext uri="{9D8B030D-6E8A-4147-A177-3AD203B41FA5}">
                      <a16:colId xmlns:a16="http://schemas.microsoft.com/office/drawing/2014/main" val="20003"/>
                    </a:ext>
                  </a:extLst>
                </a:gridCol>
                <a:gridCol w="1502228">
                  <a:extLst>
                    <a:ext uri="{9D8B030D-6E8A-4147-A177-3AD203B41FA5}">
                      <a16:colId xmlns:a16="http://schemas.microsoft.com/office/drawing/2014/main" val="20004"/>
                    </a:ext>
                  </a:extLst>
                </a:gridCol>
                <a:gridCol w="1502228">
                  <a:extLst>
                    <a:ext uri="{9D8B030D-6E8A-4147-A177-3AD203B41FA5}">
                      <a16:colId xmlns:a16="http://schemas.microsoft.com/office/drawing/2014/main" val="20005"/>
                    </a:ext>
                  </a:extLst>
                </a:gridCol>
                <a:gridCol w="1502228">
                  <a:extLst>
                    <a:ext uri="{9D8B030D-6E8A-4147-A177-3AD203B41FA5}">
                      <a16:colId xmlns:a16="http://schemas.microsoft.com/office/drawing/2014/main" val="20006"/>
                    </a:ext>
                  </a:extLst>
                </a:gridCol>
              </a:tblGrid>
              <a:tr h="845703">
                <a:tc>
                  <a:txBody>
                    <a:bodyPr/>
                    <a:lstStyle/>
                    <a:p>
                      <a:pPr algn="ctr"/>
                      <a:r>
                        <a:rPr lang="zh-CN" altLang="en-US" dirty="0"/>
                        <a:t>检查项目</a:t>
                      </a:r>
                    </a:p>
                  </a:txBody>
                  <a:tcPr anchor="ctr"/>
                </a:tc>
                <a:tc>
                  <a:txBody>
                    <a:bodyPr/>
                    <a:lstStyle/>
                    <a:p>
                      <a:pPr algn="ctr"/>
                      <a:r>
                        <a:rPr lang="en-US" altLang="zh-CN" dirty="0"/>
                        <a:t>FSH</a:t>
                      </a:r>
                    </a:p>
                    <a:p>
                      <a:pPr algn="ctr"/>
                      <a:r>
                        <a:rPr lang="en-US" altLang="zh-CN" dirty="0"/>
                        <a:t>(</a:t>
                      </a:r>
                      <a:r>
                        <a:rPr lang="en-US" altLang="zh-CN" dirty="0" err="1"/>
                        <a:t>mIU</a:t>
                      </a:r>
                      <a:r>
                        <a:rPr lang="en-US" altLang="zh-CN" dirty="0"/>
                        <a:t>/ml)</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LH</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a:t>
                      </a:r>
                      <a:r>
                        <a:rPr lang="en-US" altLang="zh-CN" dirty="0" err="1"/>
                        <a:t>mIU</a:t>
                      </a:r>
                      <a:r>
                        <a:rPr lang="en-US" altLang="zh-CN" dirty="0"/>
                        <a:t>/ml)</a:t>
                      </a:r>
                      <a:endParaRPr lang="zh-CN" altLang="en-US" dirty="0"/>
                    </a:p>
                  </a:txBody>
                  <a:tcPr anchor="ctr"/>
                </a:tc>
                <a:tc>
                  <a:txBody>
                    <a:bodyPr/>
                    <a:lstStyle/>
                    <a:p>
                      <a:pPr algn="ctr"/>
                      <a:r>
                        <a:rPr lang="en-US" altLang="zh-CN" dirty="0"/>
                        <a:t>E2</a:t>
                      </a:r>
                    </a:p>
                    <a:p>
                      <a:pPr algn="ctr"/>
                      <a:r>
                        <a:rPr lang="en-US" altLang="zh-CN" dirty="0"/>
                        <a:t>(</a:t>
                      </a:r>
                      <a:r>
                        <a:rPr lang="en-US" altLang="zh-CN" dirty="0" err="1"/>
                        <a:t>pg</a:t>
                      </a:r>
                      <a:r>
                        <a:rPr lang="en-US" altLang="zh-CN" dirty="0"/>
                        <a:t>/ml)</a:t>
                      </a:r>
                    </a:p>
                  </a:txBody>
                  <a:tcPr anchor="ctr"/>
                </a:tc>
                <a:tc>
                  <a:txBody>
                    <a:bodyPr/>
                    <a:lstStyle/>
                    <a:p>
                      <a:pPr algn="ctr"/>
                      <a:r>
                        <a:rPr lang="en-US" altLang="zh-CN" dirty="0"/>
                        <a:t>P</a:t>
                      </a:r>
                    </a:p>
                    <a:p>
                      <a:pPr algn="ctr"/>
                      <a:r>
                        <a:rPr lang="en-US" altLang="zh-CN" dirty="0"/>
                        <a:t>(ng/ml)</a:t>
                      </a:r>
                      <a:endParaRPr lang="zh-CN" altLang="en-US" dirty="0"/>
                    </a:p>
                  </a:txBody>
                  <a:tcPr anchor="ctr"/>
                </a:tc>
                <a:tc>
                  <a:txBody>
                    <a:bodyPr/>
                    <a:lstStyle/>
                    <a:p>
                      <a:pPr algn="ctr"/>
                      <a:r>
                        <a:rPr lang="en-US" altLang="zh-CN" dirty="0"/>
                        <a:t>T</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(ng/ml)</a:t>
                      </a:r>
                      <a:endParaRPr lang="zh-CN" altLang="en-US" dirty="0"/>
                    </a:p>
                  </a:txBody>
                  <a:tcPr anchor="ctr"/>
                </a:tc>
                <a:tc>
                  <a:txBody>
                    <a:bodyPr/>
                    <a:lstStyle/>
                    <a:p>
                      <a:pPr algn="ctr"/>
                      <a:r>
                        <a:rPr lang="en-US" altLang="zh-CN" dirty="0"/>
                        <a:t>PRL</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(ng/ml)</a:t>
                      </a:r>
                      <a:endParaRPr lang="zh-CN" altLang="en-US" dirty="0"/>
                    </a:p>
                  </a:txBody>
                  <a:tcPr anchor="ctr"/>
                </a:tc>
                <a:extLst>
                  <a:ext uri="{0D108BD9-81ED-4DB2-BD59-A6C34878D82A}">
                    <a16:rowId xmlns:a16="http://schemas.microsoft.com/office/drawing/2014/main" val="10000"/>
                  </a:ext>
                </a:extLst>
              </a:tr>
              <a:tr h="845703">
                <a:tc>
                  <a:txBody>
                    <a:bodyPr/>
                    <a:lstStyle/>
                    <a:p>
                      <a:pPr algn="ctr"/>
                      <a:r>
                        <a:rPr lang="zh-CN" altLang="en-US" dirty="0"/>
                        <a:t>成年女性</a:t>
                      </a:r>
                      <a:endParaRPr lang="en-US" altLang="zh-CN" dirty="0"/>
                    </a:p>
                    <a:p>
                      <a:pPr algn="ctr"/>
                      <a:r>
                        <a:rPr lang="zh-CN" altLang="en-US" dirty="0"/>
                        <a:t>月经期</a:t>
                      </a:r>
                      <a:endParaRPr lang="en-US" altLang="zh-CN" dirty="0"/>
                    </a:p>
                    <a:p>
                      <a:pPr algn="ctr"/>
                      <a:r>
                        <a:rPr lang="zh-CN" altLang="en-US" dirty="0"/>
                        <a:t>基础值</a:t>
                      </a:r>
                    </a:p>
                  </a:txBody>
                  <a:tcPr anchor="ctr"/>
                </a:tc>
                <a:tc>
                  <a:txBody>
                    <a:bodyPr/>
                    <a:lstStyle/>
                    <a:p>
                      <a:pPr algn="ctr"/>
                      <a:r>
                        <a:rPr lang="en-US" altLang="zh-CN" dirty="0">
                          <a:latin typeface="STKaiti" panose="02010600040101010101" pitchFamily="2" charset="-122"/>
                          <a:ea typeface="STKaiti" panose="02010600040101010101" pitchFamily="2" charset="-122"/>
                        </a:rPr>
                        <a:t>5</a:t>
                      </a:r>
                      <a:r>
                        <a:rPr lang="zh-CN" altLang="en-US" dirty="0">
                          <a:latin typeface="STKaiti" panose="02010600040101010101" pitchFamily="2" charset="-122"/>
                          <a:ea typeface="STKaiti" panose="02010600040101010101" pitchFamily="2" charset="-122"/>
                        </a:rPr>
                        <a:t>～</a:t>
                      </a:r>
                      <a:r>
                        <a:rPr lang="en-US" altLang="zh-CN" dirty="0">
                          <a:latin typeface="STKaiti" panose="02010600040101010101" pitchFamily="2" charset="-122"/>
                          <a:ea typeface="STKaiti" panose="02010600040101010101" pitchFamily="2" charset="-122"/>
                        </a:rPr>
                        <a:t>10</a:t>
                      </a:r>
                      <a:endParaRPr lang="zh-CN" altLang="en-US" dirty="0"/>
                    </a:p>
                  </a:txBody>
                  <a:tcPr anchor="ctr"/>
                </a:tc>
                <a:tc>
                  <a:txBody>
                    <a:bodyPr/>
                    <a:lstStyle/>
                    <a:p>
                      <a:pPr algn="ctr"/>
                      <a:r>
                        <a:rPr lang="en-US" altLang="zh-CN" dirty="0">
                          <a:latin typeface="STKaiti" panose="02010600040101010101" pitchFamily="2" charset="-122"/>
                          <a:ea typeface="STKaiti" panose="02010600040101010101" pitchFamily="2" charset="-122"/>
                        </a:rPr>
                        <a:t>5</a:t>
                      </a:r>
                      <a:r>
                        <a:rPr lang="zh-CN" altLang="en-US" dirty="0">
                          <a:latin typeface="STKaiti" panose="02010600040101010101" pitchFamily="2" charset="-122"/>
                          <a:ea typeface="STKaiti" panose="02010600040101010101" pitchFamily="2" charset="-122"/>
                        </a:rPr>
                        <a:t>～</a:t>
                      </a:r>
                      <a:r>
                        <a:rPr lang="en-US" altLang="zh-CN" dirty="0">
                          <a:latin typeface="STKaiti" panose="02010600040101010101" pitchFamily="2" charset="-122"/>
                          <a:ea typeface="STKaiti" panose="02010600040101010101" pitchFamily="2" charset="-122"/>
                        </a:rPr>
                        <a:t>10</a:t>
                      </a:r>
                      <a:endParaRPr lang="zh-CN" altLang="en-US" dirty="0"/>
                    </a:p>
                  </a:txBody>
                  <a:tcPr anchor="ctr"/>
                </a:tc>
                <a:tc>
                  <a:txBody>
                    <a:bodyPr/>
                    <a:lstStyle/>
                    <a:p>
                      <a:pPr algn="ctr"/>
                      <a:r>
                        <a:rPr lang="en-US" altLang="zh-CN" dirty="0"/>
                        <a:t>25-50</a:t>
                      </a:r>
                      <a:endParaRPr lang="zh-CN" altLang="en-US" dirty="0"/>
                    </a:p>
                  </a:txBody>
                  <a:tcPr anchor="ctr"/>
                </a:tc>
                <a:tc>
                  <a:txBody>
                    <a:bodyPr/>
                    <a:lstStyle/>
                    <a:p>
                      <a:pPr algn="ctr"/>
                      <a:r>
                        <a:rPr lang="zh-CN" altLang="en-US" dirty="0"/>
                        <a:t>＜</a:t>
                      </a:r>
                      <a:r>
                        <a:rPr lang="en-US" altLang="zh-CN" dirty="0"/>
                        <a:t>1</a:t>
                      </a:r>
                      <a:endParaRPr lang="zh-CN" altLang="en-US" dirty="0"/>
                    </a:p>
                  </a:txBody>
                  <a:tcPr anchor="ctr"/>
                </a:tc>
                <a:tc>
                  <a:txBody>
                    <a:bodyPr/>
                    <a:lstStyle/>
                    <a:p>
                      <a:pPr algn="ctr"/>
                      <a:r>
                        <a:rPr lang="en-US" altLang="zh-CN" dirty="0"/>
                        <a:t>0.084-0.481</a:t>
                      </a:r>
                      <a:endParaRPr lang="zh-CN" altLang="en-US" dirty="0"/>
                    </a:p>
                  </a:txBody>
                  <a:tcPr anchor="ctr"/>
                </a:tc>
                <a:tc>
                  <a:txBody>
                    <a:bodyPr/>
                    <a:lstStyle/>
                    <a:p>
                      <a:pPr algn="ctr"/>
                      <a:r>
                        <a:rPr lang="en-US" altLang="zh-CN" dirty="0"/>
                        <a:t>4.79-23.3</a:t>
                      </a:r>
                      <a:endParaRPr lang="zh-CN" altLang="en-US" dirty="0"/>
                    </a:p>
                  </a:txBody>
                  <a:tcPr anchor="ctr"/>
                </a:tc>
                <a:extLst>
                  <a:ext uri="{0D108BD9-81ED-4DB2-BD59-A6C34878D82A}">
                    <a16:rowId xmlns:a16="http://schemas.microsoft.com/office/drawing/2014/main" val="10001"/>
                  </a:ext>
                </a:extLst>
              </a:tr>
            </a:tbl>
          </a:graphicData>
        </a:graphic>
      </p:graphicFrame>
      <p:sp>
        <p:nvSpPr>
          <p:cNvPr id="6" name="文本框 5"/>
          <p:cNvSpPr txBox="1"/>
          <p:nvPr/>
        </p:nvSpPr>
        <p:spPr>
          <a:xfrm>
            <a:off x="838202" y="3174198"/>
            <a:ext cx="10515596" cy="1144031"/>
          </a:xfrm>
          <a:prstGeom prst="rect">
            <a:avLst/>
          </a:prstGeom>
          <a:noFill/>
        </p:spPr>
        <p:txBody>
          <a:bodyPr wrap="square" rtlCol="0">
            <a:spAutoFit/>
          </a:bodyPr>
          <a:lstStyle/>
          <a:p>
            <a:pPr marL="342900" indent="-342900">
              <a:lnSpc>
                <a:spcPct val="150000"/>
              </a:lnSpc>
              <a:buFont typeface="+mj-ea"/>
              <a:buAutoNum type="circleNumDbPlain" startAt="2"/>
            </a:pPr>
            <a:r>
              <a:rPr lang="en-US" altLang="zh-CN" sz="2400" b="1" dirty="0">
                <a:solidFill>
                  <a:srgbClr val="0070C0"/>
                </a:solidFill>
              </a:rPr>
              <a:t>FSH &amp;LH↓</a:t>
            </a:r>
            <a:r>
              <a:rPr lang="zh-CN" altLang="en-US" sz="2400" b="1" dirty="0">
                <a:solidFill>
                  <a:srgbClr val="0070C0"/>
                </a:solidFill>
              </a:rPr>
              <a:t>：</a:t>
            </a:r>
            <a:r>
              <a:rPr lang="en-US" altLang="zh-CN" sz="2400" dirty="0"/>
              <a:t>FSH</a:t>
            </a:r>
            <a:r>
              <a:rPr lang="zh-CN" altLang="en-US" sz="2400" dirty="0"/>
              <a:t>＜</a:t>
            </a:r>
            <a:r>
              <a:rPr lang="en-US" altLang="zh-CN" sz="2400" dirty="0"/>
              <a:t>5mIU/ml &amp; FSH</a:t>
            </a:r>
            <a:r>
              <a:rPr lang="zh-CN" altLang="en-US" sz="2400" dirty="0"/>
              <a:t>＜</a:t>
            </a:r>
            <a:r>
              <a:rPr lang="en-US" altLang="zh-CN" sz="2400" dirty="0"/>
              <a:t>5mIU/ml</a:t>
            </a:r>
            <a:r>
              <a:rPr lang="zh-CN" altLang="en-US" sz="2400" dirty="0"/>
              <a:t>，即</a:t>
            </a:r>
            <a:r>
              <a:rPr lang="zh-CN" altLang="en-US" sz="2400" b="1" dirty="0">
                <a:solidFill>
                  <a:srgbClr val="FF0000"/>
                </a:solidFill>
              </a:rPr>
              <a:t>低促性腺性闭经</a:t>
            </a:r>
            <a:r>
              <a:rPr lang="zh-CN" altLang="en-US" sz="2400" dirty="0"/>
              <a:t>，提示下丘脑或垂体功能减退，</a:t>
            </a:r>
            <a:r>
              <a:rPr lang="en-US" altLang="zh-CN" sz="2400" dirty="0"/>
              <a:t> </a:t>
            </a:r>
            <a:r>
              <a:rPr lang="zh-CN" altLang="en-US" sz="2400" dirty="0"/>
              <a:t>而二者的区别需借助</a:t>
            </a:r>
            <a:r>
              <a:rPr lang="en-US" altLang="zh-CN" sz="2400" dirty="0"/>
              <a:t>GnRH</a:t>
            </a:r>
            <a:r>
              <a:rPr lang="zh-CN" altLang="en-US" sz="2400" dirty="0"/>
              <a:t>垂体兴奋试验</a:t>
            </a:r>
            <a:endParaRPr lang="en-US" altLang="zh-CN"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descr="图片包含 游戏机&#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8203" y="702645"/>
            <a:ext cx="7615594" cy="5673618"/>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GnRH</a:t>
            </a:r>
            <a:r>
              <a:rPr lang="zh-CN" altLang="en-US" dirty="0"/>
              <a:t>垂体兴奋试验</a:t>
            </a:r>
          </a:p>
        </p:txBody>
      </p:sp>
      <p:sp>
        <p:nvSpPr>
          <p:cNvPr id="3" name="内容占位符 2"/>
          <p:cNvSpPr>
            <a:spLocks noGrp="1"/>
          </p:cNvSpPr>
          <p:nvPr>
            <p:ph idx="1"/>
          </p:nvPr>
        </p:nvSpPr>
        <p:spPr/>
        <p:txBody>
          <a:bodyPr>
            <a:normAutofit/>
          </a:bodyPr>
          <a:lstStyle/>
          <a:p>
            <a:pPr>
              <a:lnSpc>
                <a:spcPct val="200000"/>
              </a:lnSpc>
              <a:buBlip>
                <a:blip r:embed="rId2"/>
              </a:buBlip>
            </a:pPr>
            <a:r>
              <a:rPr lang="zh-CN" altLang="en-US" sz="2400" dirty="0">
                <a:latin typeface="+mn-ea"/>
              </a:rPr>
              <a:t>通常是在早晨，空腹，</a:t>
            </a:r>
            <a:r>
              <a:rPr lang="en-US" altLang="zh-CN" sz="2400" dirty="0">
                <a:latin typeface="+mn-ea"/>
              </a:rPr>
              <a:t>GnRH100mg</a:t>
            </a:r>
            <a:r>
              <a:rPr lang="zh-CN" altLang="en-US" sz="2400" dirty="0">
                <a:latin typeface="+mn-ea"/>
              </a:rPr>
              <a:t>一次性静脉注射，用药前及用药后</a:t>
            </a:r>
            <a:r>
              <a:rPr lang="en-US" altLang="zh-CN" sz="2400" dirty="0">
                <a:latin typeface="+mn-ea"/>
              </a:rPr>
              <a:t>30</a:t>
            </a:r>
            <a:r>
              <a:rPr lang="zh-CN" altLang="en-US" sz="2400" dirty="0">
                <a:latin typeface="+mn-ea"/>
              </a:rPr>
              <a:t>、</a:t>
            </a:r>
            <a:r>
              <a:rPr lang="en-US" altLang="zh-CN" sz="2400" dirty="0">
                <a:latin typeface="+mn-ea"/>
              </a:rPr>
              <a:t>60</a:t>
            </a:r>
            <a:r>
              <a:rPr lang="zh-CN" altLang="en-US" sz="2400" dirty="0">
                <a:latin typeface="+mn-ea"/>
              </a:rPr>
              <a:t>、</a:t>
            </a:r>
            <a:r>
              <a:rPr lang="en-US" altLang="zh-CN" sz="2400" dirty="0">
                <a:latin typeface="+mn-ea"/>
              </a:rPr>
              <a:t>90</a:t>
            </a:r>
            <a:r>
              <a:rPr lang="zh-CN" altLang="en-US" sz="2400" dirty="0">
                <a:latin typeface="+mn-ea"/>
              </a:rPr>
              <a:t>分钟分别抽静脉血测血清</a:t>
            </a:r>
            <a:r>
              <a:rPr lang="en-US" altLang="zh-CN" sz="2400" dirty="0">
                <a:latin typeface="+mn-ea"/>
              </a:rPr>
              <a:t>FSH</a:t>
            </a:r>
            <a:r>
              <a:rPr lang="zh-CN" altLang="en-US" sz="2400" dirty="0">
                <a:latin typeface="+mn-ea"/>
              </a:rPr>
              <a:t>和</a:t>
            </a:r>
            <a:r>
              <a:rPr lang="en-US" altLang="zh-CN" sz="2400" dirty="0">
                <a:latin typeface="+mn-ea"/>
              </a:rPr>
              <a:t>LH</a:t>
            </a:r>
            <a:r>
              <a:rPr lang="zh-CN" altLang="en-US" sz="2400" dirty="0">
                <a:latin typeface="+mn-ea"/>
              </a:rPr>
              <a:t>：</a:t>
            </a:r>
            <a:endParaRPr lang="en-US" altLang="zh-CN" sz="2400" dirty="0">
              <a:latin typeface="+mn-ea"/>
            </a:endParaRPr>
          </a:p>
          <a:p>
            <a:pPr marL="514350" indent="-514350">
              <a:lnSpc>
                <a:spcPct val="200000"/>
              </a:lnSpc>
              <a:buFont typeface="+mj-ea"/>
              <a:buAutoNum type="circleNumDbPlain"/>
            </a:pPr>
            <a:r>
              <a:rPr lang="zh-CN" altLang="en-US" sz="2400" dirty="0">
                <a:latin typeface="+mn-ea"/>
              </a:rPr>
              <a:t>用药后</a:t>
            </a:r>
            <a:r>
              <a:rPr lang="en-US" altLang="zh-CN" sz="2400" dirty="0">
                <a:latin typeface="+mn-ea"/>
              </a:rPr>
              <a:t>30-90</a:t>
            </a:r>
            <a:r>
              <a:rPr lang="zh-CN" altLang="en-US" sz="2400" dirty="0">
                <a:latin typeface="+mn-ea"/>
              </a:rPr>
              <a:t>分钟</a:t>
            </a:r>
            <a:r>
              <a:rPr lang="en-US" altLang="zh-CN" sz="2400" dirty="0">
                <a:latin typeface="+mn-ea"/>
              </a:rPr>
              <a:t>LH</a:t>
            </a:r>
            <a:r>
              <a:rPr lang="zh-CN" altLang="en-US" sz="2400" dirty="0">
                <a:latin typeface="+mn-ea"/>
              </a:rPr>
              <a:t>水平回升至用药前的</a:t>
            </a:r>
            <a:r>
              <a:rPr lang="en-US" altLang="zh-CN" sz="2400" dirty="0">
                <a:latin typeface="+mn-ea"/>
              </a:rPr>
              <a:t>2-4</a:t>
            </a:r>
            <a:r>
              <a:rPr lang="zh-CN" altLang="en-US" sz="2400" dirty="0">
                <a:latin typeface="+mn-ea"/>
              </a:rPr>
              <a:t>倍，提示垂体功能良好，病变可能在下丘脑</a:t>
            </a:r>
            <a:endParaRPr lang="en-US" altLang="zh-CN" sz="2400" dirty="0">
              <a:latin typeface="+mn-ea"/>
            </a:endParaRPr>
          </a:p>
          <a:p>
            <a:pPr marL="514350" indent="-514350">
              <a:lnSpc>
                <a:spcPct val="200000"/>
              </a:lnSpc>
              <a:buFont typeface="+mj-ea"/>
              <a:buAutoNum type="circleNumDbPlain"/>
            </a:pPr>
            <a:r>
              <a:rPr lang="zh-CN" altLang="en-US" sz="2400" dirty="0">
                <a:latin typeface="+mn-ea"/>
              </a:rPr>
              <a:t>用药后</a:t>
            </a:r>
            <a:r>
              <a:rPr lang="en-US" altLang="zh-CN" sz="2400" dirty="0">
                <a:latin typeface="+mn-ea"/>
              </a:rPr>
              <a:t>30-90</a:t>
            </a:r>
            <a:r>
              <a:rPr lang="zh-CN" altLang="en-US" sz="2400" dirty="0">
                <a:latin typeface="+mn-ea"/>
              </a:rPr>
              <a:t>分钟</a:t>
            </a:r>
            <a:r>
              <a:rPr lang="en-US" altLang="zh-CN" sz="2400" dirty="0">
                <a:latin typeface="+mn-ea"/>
              </a:rPr>
              <a:t>LH</a:t>
            </a:r>
            <a:r>
              <a:rPr lang="zh-CN" altLang="en-US" sz="2400" dirty="0">
                <a:latin typeface="+mn-ea"/>
              </a:rPr>
              <a:t>水平无反应，提示垂体功能不良，病变可能在下丘脑</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bwMode="auto">
          <a:xfrm>
            <a:off x="2858703" y="808522"/>
            <a:ext cx="6824312" cy="5132688"/>
            <a:chOff x="384" y="1392"/>
            <a:chExt cx="2550" cy="2688"/>
          </a:xfrm>
        </p:grpSpPr>
        <p:grpSp>
          <p:nvGrpSpPr>
            <p:cNvPr id="5" name="Group 4"/>
            <p:cNvGrpSpPr/>
            <p:nvPr/>
          </p:nvGrpSpPr>
          <p:grpSpPr bwMode="auto">
            <a:xfrm>
              <a:off x="384" y="2016"/>
              <a:ext cx="2550" cy="2064"/>
              <a:chOff x="384" y="2016"/>
              <a:chExt cx="2550" cy="2064"/>
            </a:xfrm>
          </p:grpSpPr>
          <p:sp>
            <p:nvSpPr>
              <p:cNvPr id="33" name="Line 5"/>
              <p:cNvSpPr>
                <a:spLocks noChangeShapeType="1"/>
              </p:cNvSpPr>
              <p:nvPr/>
            </p:nvSpPr>
            <p:spPr bwMode="auto">
              <a:xfrm flipH="1">
                <a:off x="866" y="2016"/>
                <a:ext cx="4" cy="1776"/>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wrap="none" anchor="ctr"/>
              <a:lstStyle/>
              <a:p>
                <a:endParaRPr lang="zh-CN" altLang="en-US"/>
              </a:p>
            </p:txBody>
          </p:sp>
          <p:cxnSp>
            <p:nvCxnSpPr>
              <p:cNvPr id="34" name="AutoShape 6"/>
              <p:cNvCxnSpPr>
                <a:cxnSpLocks noChangeShapeType="1"/>
              </p:cNvCxnSpPr>
              <p:nvPr/>
            </p:nvCxnSpPr>
            <p:spPr bwMode="auto">
              <a:xfrm>
                <a:off x="866" y="3744"/>
                <a:ext cx="1872" cy="0"/>
              </a:xfrm>
              <a:prstGeom prst="straightConnector1">
                <a:avLst/>
              </a:prstGeom>
              <a:noFill/>
              <a:ln w="25400">
                <a:solidFill>
                  <a:schemeClr val="tx1"/>
                </a:solidFill>
                <a:round/>
              </a:ln>
              <a:extLst>
                <a:ext uri="{909E8E84-426E-40DD-AFC4-6F175D3DCCD1}">
                  <a14:hiddenFill xmlns:a14="http://schemas.microsoft.com/office/drawing/2010/main">
                    <a:noFill/>
                  </a14:hiddenFill>
                </a:ext>
              </a:extLst>
            </p:spPr>
          </p:cxnSp>
          <p:sp>
            <p:nvSpPr>
              <p:cNvPr id="35" name="Line 7"/>
              <p:cNvSpPr>
                <a:spLocks noChangeShapeType="1"/>
              </p:cNvSpPr>
              <p:nvPr/>
            </p:nvSpPr>
            <p:spPr bwMode="auto">
              <a:xfrm>
                <a:off x="1010" y="3744"/>
                <a:ext cx="0" cy="48"/>
              </a:xfrm>
              <a:prstGeom prst="line">
                <a:avLst/>
              </a:prstGeom>
              <a:noFill/>
              <a:ln w="25400">
                <a:solidFill>
                  <a:srgbClr val="FFFF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 name="Line 8"/>
              <p:cNvSpPr>
                <a:spLocks noChangeShapeType="1"/>
              </p:cNvSpPr>
              <p:nvPr/>
            </p:nvSpPr>
            <p:spPr bwMode="auto">
              <a:xfrm>
                <a:off x="1346" y="3744"/>
                <a:ext cx="0" cy="48"/>
              </a:xfrm>
              <a:prstGeom prst="line">
                <a:avLst/>
              </a:prstGeom>
              <a:noFill/>
              <a:ln w="25400">
                <a:solidFill>
                  <a:srgbClr val="FFFF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 name="Line 9"/>
              <p:cNvSpPr>
                <a:spLocks noChangeShapeType="1"/>
              </p:cNvSpPr>
              <p:nvPr/>
            </p:nvSpPr>
            <p:spPr bwMode="auto">
              <a:xfrm>
                <a:off x="1682" y="3744"/>
                <a:ext cx="0" cy="48"/>
              </a:xfrm>
              <a:prstGeom prst="line">
                <a:avLst/>
              </a:prstGeom>
              <a:noFill/>
              <a:ln w="25400">
                <a:solidFill>
                  <a:srgbClr val="FFFF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 name="Line 10"/>
              <p:cNvSpPr>
                <a:spLocks noChangeShapeType="1"/>
              </p:cNvSpPr>
              <p:nvPr/>
            </p:nvSpPr>
            <p:spPr bwMode="auto">
              <a:xfrm>
                <a:off x="2018" y="3744"/>
                <a:ext cx="0" cy="48"/>
              </a:xfrm>
              <a:prstGeom prst="line">
                <a:avLst/>
              </a:prstGeom>
              <a:noFill/>
              <a:ln w="25400">
                <a:solidFill>
                  <a:srgbClr val="FFFF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 name="Line 11"/>
              <p:cNvSpPr>
                <a:spLocks noChangeShapeType="1"/>
              </p:cNvSpPr>
              <p:nvPr/>
            </p:nvSpPr>
            <p:spPr bwMode="auto">
              <a:xfrm>
                <a:off x="2354" y="3744"/>
                <a:ext cx="0" cy="48"/>
              </a:xfrm>
              <a:prstGeom prst="line">
                <a:avLst/>
              </a:prstGeom>
              <a:noFill/>
              <a:ln w="25400">
                <a:solidFill>
                  <a:srgbClr val="FFFF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 name="Line 12"/>
              <p:cNvSpPr>
                <a:spLocks noChangeShapeType="1"/>
              </p:cNvSpPr>
              <p:nvPr/>
            </p:nvSpPr>
            <p:spPr bwMode="auto">
              <a:xfrm>
                <a:off x="2690" y="3744"/>
                <a:ext cx="0" cy="48"/>
              </a:xfrm>
              <a:prstGeom prst="line">
                <a:avLst/>
              </a:prstGeom>
              <a:noFill/>
              <a:ln w="25400">
                <a:solidFill>
                  <a:srgbClr val="FFFF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 name="Line 13"/>
              <p:cNvSpPr>
                <a:spLocks noChangeShapeType="1"/>
              </p:cNvSpPr>
              <p:nvPr/>
            </p:nvSpPr>
            <p:spPr bwMode="auto">
              <a:xfrm>
                <a:off x="2354" y="3696"/>
                <a:ext cx="336" cy="0"/>
              </a:xfrm>
              <a:prstGeom prst="line">
                <a:avLst/>
              </a:prstGeom>
              <a:noFill/>
              <a:ln w="9525">
                <a:solidFill>
                  <a:schemeClr val="folHlink"/>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 name="Text Box 14"/>
              <p:cNvSpPr txBox="1">
                <a:spLocks noChangeArrowheads="1"/>
              </p:cNvSpPr>
              <p:nvPr/>
            </p:nvSpPr>
            <p:spPr bwMode="auto">
              <a:xfrm>
                <a:off x="914" y="3792"/>
                <a:ext cx="21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r>
                  <a:rPr lang="zh-CN" altLang="zh-CN" sz="2400" b="1">
                    <a:latin typeface="Times New Roman" panose="02020503050405090304" pitchFamily="18" charset="0"/>
                  </a:rPr>
                  <a:t>0</a:t>
                </a:r>
              </a:p>
            </p:txBody>
          </p:sp>
          <p:sp>
            <p:nvSpPr>
              <p:cNvPr id="43" name="Text Box 15"/>
              <p:cNvSpPr txBox="1">
                <a:spLocks noChangeArrowheads="1"/>
              </p:cNvSpPr>
              <p:nvPr/>
            </p:nvSpPr>
            <p:spPr bwMode="auto">
              <a:xfrm>
                <a:off x="1202" y="3792"/>
                <a:ext cx="306"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r>
                  <a:rPr lang="zh-CN" altLang="zh-CN" sz="2400" b="1">
                    <a:latin typeface="Times New Roman" panose="02020503050405090304" pitchFamily="18" charset="0"/>
                  </a:rPr>
                  <a:t>15</a:t>
                </a:r>
              </a:p>
            </p:txBody>
          </p:sp>
          <p:sp>
            <p:nvSpPr>
              <p:cNvPr id="44" name="Text Box 16"/>
              <p:cNvSpPr txBox="1">
                <a:spLocks noChangeArrowheads="1"/>
              </p:cNvSpPr>
              <p:nvPr/>
            </p:nvSpPr>
            <p:spPr bwMode="auto">
              <a:xfrm>
                <a:off x="1538" y="3792"/>
                <a:ext cx="306"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r>
                  <a:rPr lang="zh-CN" altLang="zh-CN" sz="2400" b="1" dirty="0">
                    <a:latin typeface="Times New Roman" panose="02020503050405090304" pitchFamily="18" charset="0"/>
                  </a:rPr>
                  <a:t>30</a:t>
                </a:r>
              </a:p>
            </p:txBody>
          </p:sp>
          <p:sp>
            <p:nvSpPr>
              <p:cNvPr id="45" name="Text Box 17"/>
              <p:cNvSpPr txBox="1">
                <a:spLocks noChangeArrowheads="1"/>
              </p:cNvSpPr>
              <p:nvPr/>
            </p:nvSpPr>
            <p:spPr bwMode="auto">
              <a:xfrm>
                <a:off x="2210" y="3792"/>
                <a:ext cx="308"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r>
                  <a:rPr lang="zh-CN" altLang="zh-CN" sz="2400" b="1">
                    <a:latin typeface="Times New Roman" panose="02020503050405090304" pitchFamily="18" charset="0"/>
                  </a:rPr>
                  <a:t>90</a:t>
                </a:r>
              </a:p>
            </p:txBody>
          </p:sp>
          <p:sp>
            <p:nvSpPr>
              <p:cNvPr id="46" name="Text Box 18"/>
              <p:cNvSpPr txBox="1">
                <a:spLocks noChangeArrowheads="1"/>
              </p:cNvSpPr>
              <p:nvPr/>
            </p:nvSpPr>
            <p:spPr bwMode="auto">
              <a:xfrm>
                <a:off x="1874" y="3792"/>
                <a:ext cx="308"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r>
                  <a:rPr lang="zh-CN" altLang="zh-CN" sz="2400" b="1">
                    <a:latin typeface="Times New Roman" panose="02020503050405090304" pitchFamily="18" charset="0"/>
                  </a:rPr>
                  <a:t>60</a:t>
                </a:r>
              </a:p>
            </p:txBody>
          </p:sp>
          <p:sp>
            <p:nvSpPr>
              <p:cNvPr id="47" name="Text Box 19"/>
              <p:cNvSpPr txBox="1">
                <a:spLocks noChangeArrowheads="1"/>
              </p:cNvSpPr>
              <p:nvPr/>
            </p:nvSpPr>
            <p:spPr bwMode="auto">
              <a:xfrm>
                <a:off x="2498" y="3792"/>
                <a:ext cx="434"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r>
                  <a:rPr lang="zh-CN" altLang="zh-CN" sz="2400" b="1" dirty="0">
                    <a:latin typeface="Times New Roman" panose="02020503050405090304" pitchFamily="18" charset="0"/>
                  </a:rPr>
                  <a:t>min</a:t>
                </a:r>
              </a:p>
            </p:txBody>
          </p:sp>
          <p:sp>
            <p:nvSpPr>
              <p:cNvPr id="48" name="Freeform 20"/>
              <p:cNvSpPr/>
              <p:nvPr/>
            </p:nvSpPr>
            <p:spPr bwMode="auto">
              <a:xfrm>
                <a:off x="1014" y="3360"/>
                <a:ext cx="1344" cy="96"/>
              </a:xfrm>
              <a:custGeom>
                <a:avLst/>
                <a:gdLst>
                  <a:gd name="T0" fmla="*/ 0 w 1344"/>
                  <a:gd name="T1" fmla="*/ 96 h 96"/>
                  <a:gd name="T2" fmla="*/ 336 w 1344"/>
                  <a:gd name="T3" fmla="*/ 0 h 96"/>
                  <a:gd name="T4" fmla="*/ 1344 w 1344"/>
                  <a:gd name="T5" fmla="*/ 96 h 96"/>
                  <a:gd name="T6" fmla="*/ 0 60000 65536"/>
                  <a:gd name="T7" fmla="*/ 0 60000 65536"/>
                  <a:gd name="T8" fmla="*/ 0 60000 65536"/>
                  <a:gd name="T9" fmla="*/ 0 w 1344"/>
                  <a:gd name="T10" fmla="*/ 0 h 96"/>
                  <a:gd name="T11" fmla="*/ 1344 w 1344"/>
                  <a:gd name="T12" fmla="*/ 96 h 96"/>
                </a:gdLst>
                <a:ahLst/>
                <a:cxnLst>
                  <a:cxn ang="T6">
                    <a:pos x="T0" y="T1"/>
                  </a:cxn>
                  <a:cxn ang="T7">
                    <a:pos x="T2" y="T3"/>
                  </a:cxn>
                  <a:cxn ang="T8">
                    <a:pos x="T4" y="T5"/>
                  </a:cxn>
                </a:cxnLst>
                <a:rect l="T9" t="T10" r="T11" b="T12"/>
                <a:pathLst>
                  <a:path w="1344" h="96">
                    <a:moveTo>
                      <a:pt x="0" y="96"/>
                    </a:moveTo>
                    <a:cubicBezTo>
                      <a:pt x="56" y="48"/>
                      <a:pt x="112" y="0"/>
                      <a:pt x="336" y="0"/>
                    </a:cubicBezTo>
                    <a:cubicBezTo>
                      <a:pt x="560" y="0"/>
                      <a:pt x="1176" y="80"/>
                      <a:pt x="1344" y="96"/>
                    </a:cubicBezTo>
                  </a:path>
                </a:pathLst>
              </a:custGeom>
              <a:noFill/>
              <a:ln w="50800">
                <a:solidFill>
                  <a:srgbClr val="00B0F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49" name="Freeform 21"/>
              <p:cNvSpPr/>
              <p:nvPr/>
            </p:nvSpPr>
            <p:spPr bwMode="auto">
              <a:xfrm>
                <a:off x="1014" y="2408"/>
                <a:ext cx="1344" cy="1000"/>
              </a:xfrm>
              <a:custGeom>
                <a:avLst/>
                <a:gdLst>
                  <a:gd name="T0" fmla="*/ 0 w 1344"/>
                  <a:gd name="T1" fmla="*/ 1000 h 1000"/>
                  <a:gd name="T2" fmla="*/ 576 w 1344"/>
                  <a:gd name="T3" fmla="*/ 40 h 1000"/>
                  <a:gd name="T4" fmla="*/ 1344 w 1344"/>
                  <a:gd name="T5" fmla="*/ 760 h 1000"/>
                  <a:gd name="T6" fmla="*/ 0 60000 65536"/>
                  <a:gd name="T7" fmla="*/ 0 60000 65536"/>
                  <a:gd name="T8" fmla="*/ 0 60000 65536"/>
                  <a:gd name="T9" fmla="*/ 0 w 1344"/>
                  <a:gd name="T10" fmla="*/ 0 h 1000"/>
                  <a:gd name="T11" fmla="*/ 1344 w 1344"/>
                  <a:gd name="T12" fmla="*/ 1000 h 1000"/>
                </a:gdLst>
                <a:ahLst/>
                <a:cxnLst>
                  <a:cxn ang="T6">
                    <a:pos x="T0" y="T1"/>
                  </a:cxn>
                  <a:cxn ang="T7">
                    <a:pos x="T2" y="T3"/>
                  </a:cxn>
                  <a:cxn ang="T8">
                    <a:pos x="T4" y="T5"/>
                  </a:cxn>
                </a:cxnLst>
                <a:rect l="T9" t="T10" r="T11" b="T12"/>
                <a:pathLst>
                  <a:path w="1344" h="1000">
                    <a:moveTo>
                      <a:pt x="0" y="1000"/>
                    </a:moveTo>
                    <a:cubicBezTo>
                      <a:pt x="176" y="540"/>
                      <a:pt x="352" y="80"/>
                      <a:pt x="576" y="40"/>
                    </a:cubicBezTo>
                    <a:cubicBezTo>
                      <a:pt x="800" y="0"/>
                      <a:pt x="1072" y="380"/>
                      <a:pt x="1344" y="760"/>
                    </a:cubicBezTo>
                  </a:path>
                </a:pathLst>
              </a:custGeom>
              <a:noFill/>
              <a:ln w="50800">
                <a:solidFill>
                  <a:srgbClr val="FF6600"/>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50" name="Text Box 22"/>
              <p:cNvSpPr txBox="1">
                <a:spLocks noChangeArrowheads="1"/>
              </p:cNvSpPr>
              <p:nvPr/>
            </p:nvSpPr>
            <p:spPr bwMode="auto">
              <a:xfrm>
                <a:off x="384" y="2304"/>
                <a:ext cx="484" cy="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r>
                  <a:rPr lang="zh-CN" altLang="zh-CN" sz="3200" b="1" dirty="0">
                    <a:latin typeface="Times New Roman" panose="02020503050405090304" pitchFamily="18" charset="0"/>
                  </a:rPr>
                  <a:t>LH</a:t>
                </a:r>
              </a:p>
            </p:txBody>
          </p:sp>
        </p:grpSp>
        <p:sp>
          <p:nvSpPr>
            <p:cNvPr id="7" name="Line 42"/>
            <p:cNvSpPr>
              <a:spLocks noChangeShapeType="1"/>
            </p:cNvSpPr>
            <p:nvPr/>
          </p:nvSpPr>
          <p:spPr bwMode="auto">
            <a:xfrm>
              <a:off x="822" y="1776"/>
              <a:ext cx="384" cy="0"/>
            </a:xfrm>
            <a:prstGeom prst="line">
              <a:avLst/>
            </a:prstGeom>
            <a:noFill/>
            <a:ln w="50800">
              <a:solidFill>
                <a:srgbClr val="FF66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 name="Line 43"/>
            <p:cNvSpPr>
              <a:spLocks noChangeShapeType="1"/>
            </p:cNvSpPr>
            <p:nvPr/>
          </p:nvSpPr>
          <p:spPr bwMode="auto">
            <a:xfrm>
              <a:off x="2070" y="1776"/>
              <a:ext cx="384" cy="0"/>
            </a:xfrm>
            <a:prstGeom prst="line">
              <a:avLst/>
            </a:prstGeom>
            <a:noFill/>
            <a:ln w="50800">
              <a:solidFill>
                <a:srgbClr val="00B0F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Text Box 48"/>
            <p:cNvSpPr txBox="1">
              <a:spLocks noChangeArrowheads="1"/>
            </p:cNvSpPr>
            <p:nvPr/>
          </p:nvSpPr>
          <p:spPr bwMode="auto">
            <a:xfrm>
              <a:off x="1850" y="1392"/>
              <a:ext cx="884"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r>
                <a:rPr lang="zh-CN" altLang="zh-CN" sz="2400" b="1" dirty="0">
                  <a:latin typeface="Times New Roman" panose="02020503050405090304" pitchFamily="18" charset="0"/>
                </a:rPr>
                <a:t>垂体病变</a:t>
              </a:r>
            </a:p>
          </p:txBody>
        </p:sp>
        <p:sp>
          <p:nvSpPr>
            <p:cNvPr id="14" name="Text Box 49"/>
            <p:cNvSpPr txBox="1">
              <a:spLocks noChangeArrowheads="1"/>
            </p:cNvSpPr>
            <p:nvPr/>
          </p:nvSpPr>
          <p:spPr bwMode="auto">
            <a:xfrm>
              <a:off x="438" y="1392"/>
              <a:ext cx="109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r>
                <a:rPr lang="zh-CN" altLang="en-US" sz="2400" b="1" dirty="0">
                  <a:latin typeface="Times New Roman" panose="02020503050405090304" pitchFamily="18" charset="0"/>
                </a:rPr>
                <a:t>下丘脑病变</a:t>
              </a:r>
              <a:endParaRPr lang="zh-CN" altLang="zh-CN" sz="2400" b="1" dirty="0">
                <a:latin typeface="Times New Roman" panose="02020503050405090304" pitchFamily="18" charset="0"/>
              </a:endParaRPr>
            </a:p>
          </p:txBody>
        </p:sp>
      </p:grpSp>
      <p:sp>
        <p:nvSpPr>
          <p:cNvPr id="51" name="Rectangle 51"/>
          <p:cNvSpPr>
            <a:spLocks noChangeArrowheads="1"/>
          </p:cNvSpPr>
          <p:nvPr/>
        </p:nvSpPr>
        <p:spPr bwMode="auto">
          <a:xfrm>
            <a:off x="10534784" y="6632575"/>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50"/>
              </a:lnSpc>
              <a:buClr>
                <a:srgbClr val="000000"/>
              </a:buClr>
              <a:buSzPct val="100000"/>
            </a:pPr>
            <a:r>
              <a:rPr lang="zh-CN" altLang="zh-CN" sz="100">
                <a:solidFill>
                  <a:srgbClr val="000000"/>
                </a:solidFill>
                <a:sym typeface="Arial" panose="020B0604020202090204" pitchFamily="34" charset="0"/>
              </a:rPr>
              <a:t>烘屡纹搔浇淫吻敲郝菱义冗渝蝗颐绪险掩弱尚龄护坯敲尾拟谬矣奠模吹符生殖内分泌基础-庄广伦生殖内分泌基础-庄广伦</a:t>
            </a:r>
          </a:p>
        </p:txBody>
      </p:sp>
      <p:pic>
        <p:nvPicPr>
          <p:cNvPr id="52" name="图片 51"/>
          <p:cNvPicPr>
            <a:picLocks noChangeAspect="1"/>
          </p:cNvPicPr>
          <p:nvPr/>
        </p:nvPicPr>
        <p:blipFill>
          <a:blip r:embed="rId2"/>
          <a:stretch>
            <a:fillRect/>
          </a:stretch>
        </p:blipFill>
        <p:spPr>
          <a:xfrm>
            <a:off x="4033788" y="2878165"/>
            <a:ext cx="1048603" cy="841321"/>
          </a:xfrm>
          <a:prstGeom prst="rect">
            <a:avLst/>
          </a:prstGeom>
        </p:spPr>
      </p:pic>
      <p:cxnSp>
        <p:nvCxnSpPr>
          <p:cNvPr id="54" name="直接箭头连接符 53"/>
          <p:cNvCxnSpPr/>
          <p:nvPr/>
        </p:nvCxnSpPr>
        <p:spPr>
          <a:xfrm>
            <a:off x="4463085" y="3607251"/>
            <a:ext cx="0" cy="105078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ph idx="1"/>
          </p:nvPr>
        </p:nvGraphicFramePr>
        <p:xfrm>
          <a:off x="838202" y="845419"/>
          <a:ext cx="10515596" cy="1760103"/>
        </p:xfrm>
        <a:graphic>
          <a:graphicData uri="http://schemas.openxmlformats.org/drawingml/2006/table">
            <a:tbl>
              <a:tblPr firstRow="1" bandRow="1">
                <a:tableStyleId>{5C22544A-7EE6-4342-B048-85BDC9FD1C3A}</a:tableStyleId>
              </a:tblPr>
              <a:tblGrid>
                <a:gridCol w="1502228">
                  <a:extLst>
                    <a:ext uri="{9D8B030D-6E8A-4147-A177-3AD203B41FA5}">
                      <a16:colId xmlns:a16="http://schemas.microsoft.com/office/drawing/2014/main" val="20000"/>
                    </a:ext>
                  </a:extLst>
                </a:gridCol>
                <a:gridCol w="1502228">
                  <a:extLst>
                    <a:ext uri="{9D8B030D-6E8A-4147-A177-3AD203B41FA5}">
                      <a16:colId xmlns:a16="http://schemas.microsoft.com/office/drawing/2014/main" val="20001"/>
                    </a:ext>
                  </a:extLst>
                </a:gridCol>
                <a:gridCol w="1502228">
                  <a:extLst>
                    <a:ext uri="{9D8B030D-6E8A-4147-A177-3AD203B41FA5}">
                      <a16:colId xmlns:a16="http://schemas.microsoft.com/office/drawing/2014/main" val="20002"/>
                    </a:ext>
                  </a:extLst>
                </a:gridCol>
                <a:gridCol w="1502228">
                  <a:extLst>
                    <a:ext uri="{9D8B030D-6E8A-4147-A177-3AD203B41FA5}">
                      <a16:colId xmlns:a16="http://schemas.microsoft.com/office/drawing/2014/main" val="20003"/>
                    </a:ext>
                  </a:extLst>
                </a:gridCol>
                <a:gridCol w="1502228">
                  <a:extLst>
                    <a:ext uri="{9D8B030D-6E8A-4147-A177-3AD203B41FA5}">
                      <a16:colId xmlns:a16="http://schemas.microsoft.com/office/drawing/2014/main" val="20004"/>
                    </a:ext>
                  </a:extLst>
                </a:gridCol>
                <a:gridCol w="1502228">
                  <a:extLst>
                    <a:ext uri="{9D8B030D-6E8A-4147-A177-3AD203B41FA5}">
                      <a16:colId xmlns:a16="http://schemas.microsoft.com/office/drawing/2014/main" val="20005"/>
                    </a:ext>
                  </a:extLst>
                </a:gridCol>
                <a:gridCol w="1502228">
                  <a:extLst>
                    <a:ext uri="{9D8B030D-6E8A-4147-A177-3AD203B41FA5}">
                      <a16:colId xmlns:a16="http://schemas.microsoft.com/office/drawing/2014/main" val="20006"/>
                    </a:ext>
                  </a:extLst>
                </a:gridCol>
              </a:tblGrid>
              <a:tr h="845703">
                <a:tc>
                  <a:txBody>
                    <a:bodyPr/>
                    <a:lstStyle/>
                    <a:p>
                      <a:pPr algn="ctr"/>
                      <a:r>
                        <a:rPr lang="zh-CN" altLang="en-US" dirty="0"/>
                        <a:t>检查项目</a:t>
                      </a:r>
                    </a:p>
                  </a:txBody>
                  <a:tcPr anchor="ctr"/>
                </a:tc>
                <a:tc>
                  <a:txBody>
                    <a:bodyPr/>
                    <a:lstStyle/>
                    <a:p>
                      <a:pPr algn="ctr"/>
                      <a:r>
                        <a:rPr lang="en-US" altLang="zh-CN" dirty="0"/>
                        <a:t>FSH</a:t>
                      </a:r>
                    </a:p>
                    <a:p>
                      <a:pPr algn="ctr"/>
                      <a:r>
                        <a:rPr lang="en-US" altLang="zh-CN" dirty="0"/>
                        <a:t>(</a:t>
                      </a:r>
                      <a:r>
                        <a:rPr lang="en-US" altLang="zh-CN" dirty="0" err="1"/>
                        <a:t>mIU</a:t>
                      </a:r>
                      <a:r>
                        <a:rPr lang="en-US" altLang="zh-CN" dirty="0"/>
                        <a:t>/ml)</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LH</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a:t>
                      </a:r>
                      <a:r>
                        <a:rPr lang="en-US" altLang="zh-CN" dirty="0" err="1"/>
                        <a:t>mIU</a:t>
                      </a:r>
                      <a:r>
                        <a:rPr lang="en-US" altLang="zh-CN" dirty="0"/>
                        <a:t>/ml)</a:t>
                      </a:r>
                      <a:endParaRPr lang="zh-CN" altLang="en-US" dirty="0"/>
                    </a:p>
                  </a:txBody>
                  <a:tcPr anchor="ctr"/>
                </a:tc>
                <a:tc>
                  <a:txBody>
                    <a:bodyPr/>
                    <a:lstStyle/>
                    <a:p>
                      <a:pPr algn="ctr"/>
                      <a:r>
                        <a:rPr lang="en-US" altLang="zh-CN" dirty="0"/>
                        <a:t>E2</a:t>
                      </a:r>
                    </a:p>
                    <a:p>
                      <a:pPr algn="ctr"/>
                      <a:r>
                        <a:rPr lang="en-US" altLang="zh-CN" dirty="0"/>
                        <a:t>(</a:t>
                      </a:r>
                      <a:r>
                        <a:rPr lang="en-US" altLang="zh-CN" dirty="0" err="1"/>
                        <a:t>pg</a:t>
                      </a:r>
                      <a:r>
                        <a:rPr lang="en-US" altLang="zh-CN" dirty="0"/>
                        <a:t>/ml)</a:t>
                      </a:r>
                    </a:p>
                  </a:txBody>
                  <a:tcPr anchor="ctr"/>
                </a:tc>
                <a:tc>
                  <a:txBody>
                    <a:bodyPr/>
                    <a:lstStyle/>
                    <a:p>
                      <a:pPr algn="ctr"/>
                      <a:r>
                        <a:rPr lang="en-US" altLang="zh-CN" dirty="0"/>
                        <a:t>P</a:t>
                      </a:r>
                    </a:p>
                    <a:p>
                      <a:pPr algn="ctr"/>
                      <a:r>
                        <a:rPr lang="en-US" altLang="zh-CN" dirty="0"/>
                        <a:t>(ng/ml)</a:t>
                      </a:r>
                      <a:endParaRPr lang="zh-CN" altLang="en-US" dirty="0"/>
                    </a:p>
                  </a:txBody>
                  <a:tcPr anchor="ctr"/>
                </a:tc>
                <a:tc>
                  <a:txBody>
                    <a:bodyPr/>
                    <a:lstStyle/>
                    <a:p>
                      <a:pPr algn="ctr"/>
                      <a:r>
                        <a:rPr lang="en-US" altLang="zh-CN" dirty="0"/>
                        <a:t>T</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(ng/ml)</a:t>
                      </a:r>
                      <a:endParaRPr lang="zh-CN" altLang="en-US" dirty="0"/>
                    </a:p>
                  </a:txBody>
                  <a:tcPr anchor="ctr"/>
                </a:tc>
                <a:tc>
                  <a:txBody>
                    <a:bodyPr/>
                    <a:lstStyle/>
                    <a:p>
                      <a:pPr algn="ctr"/>
                      <a:r>
                        <a:rPr lang="en-US" altLang="zh-CN" dirty="0"/>
                        <a:t>PRL</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(ng/ml)</a:t>
                      </a:r>
                      <a:endParaRPr lang="zh-CN" altLang="en-US" dirty="0"/>
                    </a:p>
                  </a:txBody>
                  <a:tcPr anchor="ctr"/>
                </a:tc>
                <a:extLst>
                  <a:ext uri="{0D108BD9-81ED-4DB2-BD59-A6C34878D82A}">
                    <a16:rowId xmlns:a16="http://schemas.microsoft.com/office/drawing/2014/main" val="10000"/>
                  </a:ext>
                </a:extLst>
              </a:tr>
              <a:tr h="845703">
                <a:tc>
                  <a:txBody>
                    <a:bodyPr/>
                    <a:lstStyle/>
                    <a:p>
                      <a:pPr algn="ctr"/>
                      <a:r>
                        <a:rPr lang="zh-CN" altLang="en-US" dirty="0"/>
                        <a:t>成年女性</a:t>
                      </a:r>
                      <a:endParaRPr lang="en-US" altLang="zh-CN" dirty="0"/>
                    </a:p>
                    <a:p>
                      <a:pPr algn="ctr"/>
                      <a:r>
                        <a:rPr lang="zh-CN" altLang="en-US" dirty="0"/>
                        <a:t>月经期</a:t>
                      </a:r>
                      <a:endParaRPr lang="en-US" altLang="zh-CN" dirty="0"/>
                    </a:p>
                    <a:p>
                      <a:pPr algn="ctr"/>
                      <a:r>
                        <a:rPr lang="zh-CN" altLang="en-US" dirty="0"/>
                        <a:t>基础值</a:t>
                      </a:r>
                    </a:p>
                  </a:txBody>
                  <a:tcPr anchor="ctr"/>
                </a:tc>
                <a:tc>
                  <a:txBody>
                    <a:bodyPr/>
                    <a:lstStyle/>
                    <a:p>
                      <a:pPr algn="ctr"/>
                      <a:r>
                        <a:rPr lang="en-US" altLang="zh-CN" dirty="0">
                          <a:latin typeface="STKaiti" panose="02010600040101010101" pitchFamily="2" charset="-122"/>
                          <a:ea typeface="STKaiti" panose="02010600040101010101" pitchFamily="2" charset="-122"/>
                        </a:rPr>
                        <a:t>5</a:t>
                      </a:r>
                      <a:r>
                        <a:rPr lang="zh-CN" altLang="en-US" dirty="0">
                          <a:latin typeface="STKaiti" panose="02010600040101010101" pitchFamily="2" charset="-122"/>
                          <a:ea typeface="STKaiti" panose="02010600040101010101" pitchFamily="2" charset="-122"/>
                        </a:rPr>
                        <a:t>～</a:t>
                      </a:r>
                      <a:r>
                        <a:rPr lang="en-US" altLang="zh-CN" dirty="0">
                          <a:latin typeface="STKaiti" panose="02010600040101010101" pitchFamily="2" charset="-122"/>
                          <a:ea typeface="STKaiti" panose="02010600040101010101" pitchFamily="2" charset="-122"/>
                        </a:rPr>
                        <a:t>10</a:t>
                      </a:r>
                      <a:endParaRPr lang="zh-CN" altLang="en-US" dirty="0"/>
                    </a:p>
                  </a:txBody>
                  <a:tcPr anchor="ctr"/>
                </a:tc>
                <a:tc>
                  <a:txBody>
                    <a:bodyPr/>
                    <a:lstStyle/>
                    <a:p>
                      <a:pPr algn="ctr"/>
                      <a:r>
                        <a:rPr lang="en-US" altLang="zh-CN" dirty="0">
                          <a:latin typeface="STKaiti" panose="02010600040101010101" pitchFamily="2" charset="-122"/>
                          <a:ea typeface="STKaiti" panose="02010600040101010101" pitchFamily="2" charset="-122"/>
                        </a:rPr>
                        <a:t>5</a:t>
                      </a:r>
                      <a:r>
                        <a:rPr lang="zh-CN" altLang="en-US" dirty="0">
                          <a:latin typeface="STKaiti" panose="02010600040101010101" pitchFamily="2" charset="-122"/>
                          <a:ea typeface="STKaiti" panose="02010600040101010101" pitchFamily="2" charset="-122"/>
                        </a:rPr>
                        <a:t>～</a:t>
                      </a:r>
                      <a:r>
                        <a:rPr lang="en-US" altLang="zh-CN" dirty="0">
                          <a:latin typeface="STKaiti" panose="02010600040101010101" pitchFamily="2" charset="-122"/>
                          <a:ea typeface="STKaiti" panose="02010600040101010101" pitchFamily="2" charset="-122"/>
                        </a:rPr>
                        <a:t>10</a:t>
                      </a:r>
                      <a:endParaRPr lang="zh-CN" altLang="en-US" dirty="0"/>
                    </a:p>
                  </a:txBody>
                  <a:tcPr anchor="ctr"/>
                </a:tc>
                <a:tc>
                  <a:txBody>
                    <a:bodyPr/>
                    <a:lstStyle/>
                    <a:p>
                      <a:pPr algn="ctr"/>
                      <a:r>
                        <a:rPr lang="en-US" altLang="zh-CN" dirty="0"/>
                        <a:t>25-50</a:t>
                      </a:r>
                      <a:endParaRPr lang="zh-CN" altLang="en-US" dirty="0"/>
                    </a:p>
                  </a:txBody>
                  <a:tcPr anchor="ctr"/>
                </a:tc>
                <a:tc>
                  <a:txBody>
                    <a:bodyPr/>
                    <a:lstStyle/>
                    <a:p>
                      <a:pPr algn="ctr"/>
                      <a:r>
                        <a:rPr lang="zh-CN" altLang="en-US" dirty="0"/>
                        <a:t>＜</a:t>
                      </a:r>
                      <a:r>
                        <a:rPr lang="en-US" altLang="zh-CN" dirty="0"/>
                        <a:t>1</a:t>
                      </a:r>
                      <a:endParaRPr lang="zh-CN" altLang="en-US" dirty="0"/>
                    </a:p>
                  </a:txBody>
                  <a:tcPr anchor="ctr"/>
                </a:tc>
                <a:tc>
                  <a:txBody>
                    <a:bodyPr/>
                    <a:lstStyle/>
                    <a:p>
                      <a:pPr algn="ctr"/>
                      <a:r>
                        <a:rPr lang="en-US" altLang="zh-CN" dirty="0"/>
                        <a:t>0.084-0.481</a:t>
                      </a:r>
                      <a:endParaRPr lang="zh-CN" altLang="en-US" dirty="0"/>
                    </a:p>
                  </a:txBody>
                  <a:tcPr anchor="ctr"/>
                </a:tc>
                <a:tc>
                  <a:txBody>
                    <a:bodyPr/>
                    <a:lstStyle/>
                    <a:p>
                      <a:pPr algn="ctr"/>
                      <a:r>
                        <a:rPr lang="en-US" altLang="zh-CN" dirty="0"/>
                        <a:t>4.79-23.3</a:t>
                      </a:r>
                      <a:endParaRPr lang="zh-CN" altLang="en-US" dirty="0"/>
                    </a:p>
                  </a:txBody>
                  <a:tcPr anchor="ctr"/>
                </a:tc>
                <a:extLst>
                  <a:ext uri="{0D108BD9-81ED-4DB2-BD59-A6C34878D82A}">
                    <a16:rowId xmlns:a16="http://schemas.microsoft.com/office/drawing/2014/main" val="10001"/>
                  </a:ext>
                </a:extLst>
              </a:tr>
            </a:tbl>
          </a:graphicData>
        </a:graphic>
      </p:graphicFrame>
      <p:sp>
        <p:nvSpPr>
          <p:cNvPr id="6" name="文本框 5"/>
          <p:cNvSpPr txBox="1"/>
          <p:nvPr/>
        </p:nvSpPr>
        <p:spPr>
          <a:xfrm>
            <a:off x="838202" y="3029819"/>
            <a:ext cx="10515596" cy="2806025"/>
          </a:xfrm>
          <a:prstGeom prst="rect">
            <a:avLst/>
          </a:prstGeom>
          <a:noFill/>
        </p:spPr>
        <p:txBody>
          <a:bodyPr wrap="square" rtlCol="0">
            <a:spAutoFit/>
          </a:bodyPr>
          <a:lstStyle/>
          <a:p>
            <a:pPr marL="342900" indent="-342900">
              <a:lnSpc>
                <a:spcPct val="150000"/>
              </a:lnSpc>
              <a:buFont typeface="+mj-ea"/>
              <a:buAutoNum type="circleNumDbPlain" startAt="4"/>
            </a:pPr>
            <a:r>
              <a:rPr lang="en-US" altLang="zh-CN" sz="2400" b="1" dirty="0">
                <a:solidFill>
                  <a:srgbClr val="0070C0"/>
                </a:solidFill>
              </a:rPr>
              <a:t>E2 ↑</a:t>
            </a:r>
            <a:r>
              <a:rPr lang="zh-CN" altLang="en-US" sz="2400" b="1" dirty="0">
                <a:solidFill>
                  <a:srgbClr val="0070C0"/>
                </a:solidFill>
              </a:rPr>
              <a:t>：</a:t>
            </a:r>
            <a:r>
              <a:rPr lang="zh-CN" altLang="en-US" sz="2400" dirty="0"/>
              <a:t>卵泡提早发育、卵巢功能性囊肿</a:t>
            </a:r>
            <a:endParaRPr lang="en-US" altLang="zh-CN" sz="2400" dirty="0"/>
          </a:p>
          <a:p>
            <a:pPr marL="342900" indent="-342900">
              <a:lnSpc>
                <a:spcPct val="150000"/>
              </a:lnSpc>
              <a:buFont typeface="+mj-ea"/>
              <a:buAutoNum type="circleNumDbPlain" startAt="4"/>
            </a:pPr>
            <a:r>
              <a:rPr lang="en-US" altLang="zh-CN" sz="2400" b="1" dirty="0">
                <a:solidFill>
                  <a:srgbClr val="0070C0"/>
                </a:solidFill>
              </a:rPr>
              <a:t>P</a:t>
            </a:r>
            <a:r>
              <a:rPr lang="zh-CN" altLang="en-US" sz="2400" b="1" dirty="0">
                <a:solidFill>
                  <a:srgbClr val="0070C0"/>
                </a:solidFill>
              </a:rPr>
              <a:t>＞</a:t>
            </a:r>
            <a:r>
              <a:rPr lang="en-US" altLang="zh-CN" sz="2400" b="1" dirty="0">
                <a:solidFill>
                  <a:srgbClr val="0070C0"/>
                </a:solidFill>
              </a:rPr>
              <a:t>1</a:t>
            </a:r>
            <a:r>
              <a:rPr lang="zh-CN" altLang="en-US" sz="2400" b="1" dirty="0">
                <a:solidFill>
                  <a:srgbClr val="0070C0"/>
                </a:solidFill>
              </a:rPr>
              <a:t>：</a:t>
            </a:r>
            <a:r>
              <a:rPr lang="zh-CN" altLang="en-US" sz="2400" dirty="0"/>
              <a:t>前一月经周期黄体未完全退化、肾上腺皮质增生症</a:t>
            </a:r>
            <a:endParaRPr lang="en-US" altLang="zh-CN" sz="2400" dirty="0"/>
          </a:p>
          <a:p>
            <a:pPr marL="342900" indent="-342900">
              <a:lnSpc>
                <a:spcPct val="150000"/>
              </a:lnSpc>
              <a:buFont typeface="+mj-ea"/>
              <a:buAutoNum type="circleNumDbPlain" startAt="4"/>
            </a:pPr>
            <a:r>
              <a:rPr lang="en-US" altLang="zh-CN" sz="2400" b="1" dirty="0">
                <a:solidFill>
                  <a:srgbClr val="0070C0"/>
                </a:solidFill>
              </a:rPr>
              <a:t>PRL ↑</a:t>
            </a:r>
            <a:r>
              <a:rPr lang="zh-CN" altLang="en-US" sz="2400" b="1" dirty="0">
                <a:solidFill>
                  <a:srgbClr val="0070C0"/>
                </a:solidFill>
              </a:rPr>
              <a:t>：</a:t>
            </a:r>
            <a:r>
              <a:rPr lang="zh-CN" altLang="en-US" sz="2400" dirty="0"/>
              <a:t>高泌乳素血症</a:t>
            </a:r>
            <a:endParaRPr lang="en-US" altLang="zh-CN" sz="2400" dirty="0"/>
          </a:p>
          <a:p>
            <a:pPr marL="342900" indent="-342900">
              <a:lnSpc>
                <a:spcPct val="150000"/>
              </a:lnSpc>
              <a:buFont typeface="+mj-ea"/>
              <a:buAutoNum type="circleNumDbPlain" startAt="4"/>
            </a:pPr>
            <a:r>
              <a:rPr lang="en-US" altLang="zh-CN" sz="2400" b="1" dirty="0">
                <a:solidFill>
                  <a:srgbClr val="0070C0"/>
                </a:solidFill>
              </a:rPr>
              <a:t>T ↑ </a:t>
            </a:r>
            <a:r>
              <a:rPr lang="zh-CN" altLang="en-US" sz="2400" b="1" dirty="0">
                <a:solidFill>
                  <a:srgbClr val="0070C0"/>
                </a:solidFill>
              </a:rPr>
              <a:t>：</a:t>
            </a:r>
            <a:r>
              <a:rPr lang="en-US" altLang="zh-CN" sz="2400" dirty="0"/>
              <a:t>PCOS</a:t>
            </a:r>
            <a:r>
              <a:rPr lang="zh-CN" altLang="en-US" sz="2400" dirty="0"/>
              <a:t>、卵泡膜细胞增生症、肾上腺皮质增生症（轻型</a:t>
            </a:r>
            <a:r>
              <a:rPr lang="en-US" altLang="zh-CN" sz="2400" dirty="0"/>
              <a:t>21-</a:t>
            </a:r>
            <a:r>
              <a:rPr lang="zh-CN" altLang="en-US" sz="2400" dirty="0"/>
              <a:t>羟化酶缺乏）、</a:t>
            </a:r>
            <a:r>
              <a:rPr lang="en-US" altLang="zh-CN" sz="2400" dirty="0"/>
              <a:t>Cushing</a:t>
            </a:r>
            <a:r>
              <a:rPr lang="zh-CN" altLang="en-US" sz="2400" dirty="0"/>
              <a:t>综合征、肾上腺肿瘤、分泌雄激素的卵巢肿瘤。</a:t>
            </a:r>
            <a:endParaRPr lang="en-US" altLang="zh-CN"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地图上有字&#10;&#10;描述已自动生成"/>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06432" y="749223"/>
            <a:ext cx="6682928" cy="5915069"/>
          </a:xfrm>
        </p:spPr>
      </p:pic>
      <p:sp>
        <p:nvSpPr>
          <p:cNvPr id="7" name="流程图: 离页连接符 6"/>
          <p:cNvSpPr/>
          <p:nvPr/>
        </p:nvSpPr>
        <p:spPr>
          <a:xfrm rot="16200000">
            <a:off x="1092200" y="-228600"/>
            <a:ext cx="1432560" cy="3434080"/>
          </a:xfrm>
          <a:prstGeom prst="flowChartOffpageConnector">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127000">
              <a:schemeClr val="accent1">
                <a:alpha val="88000"/>
              </a:schemeClr>
            </a:glow>
            <a:outerShdw blurRad="50800" dist="50800" dir="5400000" sx="50000" sy="50000" algn="ctr" rotWithShape="0">
              <a:srgbClr val="000000"/>
            </a:outerShdw>
            <a:reflection endPos="0" dist="50800" dir="5400000" sy="-100000" algn="bl" rotWithShape="0"/>
            <a:softEdge rad="0"/>
          </a:effectLst>
          <a:scene3d>
            <a:camera prst="orthographicFront"/>
            <a:lightRig rig="threePt" dir="t"/>
          </a:scene3d>
          <a:sp3d>
            <a:bevelT w="101600" prst="riblet"/>
            <a:bevelB prst="angle"/>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800" dirty="0">
                <a:solidFill>
                  <a:schemeClr val="accent5">
                    <a:lumMod val="75000"/>
                  </a:schemeClr>
                </a:solidFill>
                <a:latin typeface="华文琥珀" panose="02010800040101010101" pitchFamily="2" charset="-122"/>
                <a:ea typeface="华文琥珀" panose="02010800040101010101" pitchFamily="2" charset="-122"/>
              </a:rPr>
              <a:t>排卵期</a:t>
            </a:r>
            <a:endParaRPr lang="en-US" altLang="zh-CN" sz="2800" dirty="0">
              <a:solidFill>
                <a:schemeClr val="accent5">
                  <a:lumMod val="75000"/>
                </a:schemeClr>
              </a:solidFill>
              <a:latin typeface="华文琥珀" panose="02010800040101010101" pitchFamily="2" charset="-122"/>
              <a:ea typeface="华文琥珀" panose="02010800040101010101" pitchFamily="2" charset="-122"/>
            </a:endParaRPr>
          </a:p>
          <a:p>
            <a:pPr algn="ctr"/>
            <a:r>
              <a:rPr lang="zh-CN" altLang="en-US" sz="2800" dirty="0">
                <a:solidFill>
                  <a:schemeClr val="accent5">
                    <a:lumMod val="75000"/>
                  </a:schemeClr>
                </a:solidFill>
                <a:latin typeface="华文琥珀" panose="02010800040101010101" pitchFamily="2" charset="-122"/>
                <a:ea typeface="华文琥珀" panose="02010800040101010101" pitchFamily="2" charset="-122"/>
              </a:rPr>
              <a:t>性激素检查</a:t>
            </a:r>
          </a:p>
        </p:txBody>
      </p:sp>
      <p:sp>
        <p:nvSpPr>
          <p:cNvPr id="8" name="矩形 7"/>
          <p:cNvSpPr/>
          <p:nvPr/>
        </p:nvSpPr>
        <p:spPr>
          <a:xfrm>
            <a:off x="8168640" y="1292937"/>
            <a:ext cx="670560" cy="4815840"/>
          </a:xfrm>
          <a:prstGeom prst="rect">
            <a:avLst/>
          </a:prstGeom>
          <a:solidFill>
            <a:schemeClr val="accent5">
              <a:lumMod val="20000"/>
              <a:lumOff val="80000"/>
              <a:alpha val="34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26295" y="3605927"/>
            <a:ext cx="5294859" cy="1846659"/>
          </a:xfrm>
          <a:prstGeom prst="rect">
            <a:avLst/>
          </a:prstGeom>
          <a:noFill/>
        </p:spPr>
        <p:txBody>
          <a:bodyPr wrap="square" rtlCol="0">
            <a:spAutoFit/>
          </a:bodyPr>
          <a:lstStyle/>
          <a:p>
            <a:pPr marL="457200" indent="-457200">
              <a:buBlip>
                <a:blip r:embed="rId3"/>
              </a:buBlip>
            </a:pPr>
            <a:r>
              <a:rPr lang="zh-CN" altLang="en-US" sz="2400" dirty="0">
                <a:latin typeface="+mn-ea"/>
              </a:rPr>
              <a:t>排卵期抽血</a:t>
            </a:r>
            <a:r>
              <a:rPr lang="en-US" altLang="zh-CN" sz="2000" dirty="0">
                <a:latin typeface="+mn-ea"/>
              </a:rPr>
              <a:t>LH</a:t>
            </a:r>
            <a:r>
              <a:rPr lang="zh-CN" altLang="en-US" sz="2000" dirty="0">
                <a:latin typeface="+mn-ea"/>
              </a:rPr>
              <a:t>、</a:t>
            </a:r>
            <a:r>
              <a:rPr lang="en-US" altLang="zh-CN" sz="2000" dirty="0">
                <a:latin typeface="+mn-ea"/>
              </a:rPr>
              <a:t>E2</a:t>
            </a:r>
            <a:r>
              <a:rPr lang="zh-CN" altLang="en-US" sz="2000" dirty="0">
                <a:latin typeface="+mn-ea"/>
              </a:rPr>
              <a:t>、</a:t>
            </a:r>
            <a:r>
              <a:rPr lang="en-US" altLang="zh-CN" sz="2000" dirty="0">
                <a:latin typeface="+mn-ea"/>
              </a:rPr>
              <a:t>P</a:t>
            </a:r>
            <a:endParaRPr lang="en-US" altLang="zh-CN" sz="2400" dirty="0">
              <a:latin typeface="+mn-ea"/>
            </a:endParaRPr>
          </a:p>
          <a:p>
            <a:pPr marL="457200" indent="-457200">
              <a:buBlip>
                <a:blip r:embed="rId3"/>
              </a:buBlip>
            </a:pPr>
            <a:r>
              <a:rPr lang="zh-CN" altLang="en-US" sz="2400" dirty="0">
                <a:latin typeface="+mn-ea"/>
              </a:rPr>
              <a:t>了解卵泡发育成熟及排卵情况</a:t>
            </a:r>
            <a:endParaRPr lang="en-US" altLang="zh-CN" sz="2400" dirty="0">
              <a:latin typeface="+mn-ea"/>
            </a:endParaRPr>
          </a:p>
          <a:p>
            <a:pPr marL="457200" indent="-457200">
              <a:buBlip>
                <a:blip r:embed="rId3"/>
              </a:buBlip>
            </a:pPr>
            <a:r>
              <a:rPr lang="zh-CN" altLang="en-US" sz="2400" dirty="0">
                <a:latin typeface="+mn-ea"/>
              </a:rPr>
              <a:t>联合</a:t>
            </a:r>
            <a:r>
              <a:rPr lang="en-US" altLang="zh-CN" sz="2400" dirty="0">
                <a:latin typeface="+mn-ea"/>
              </a:rPr>
              <a:t>B</a:t>
            </a:r>
            <a:r>
              <a:rPr lang="zh-CN" altLang="en-US" sz="2400" dirty="0">
                <a:latin typeface="+mn-ea"/>
              </a:rPr>
              <a:t>超监测更有临床价值</a:t>
            </a:r>
            <a:endParaRPr lang="en-US" altLang="zh-CN" sz="2400" dirty="0">
              <a:latin typeface="+mn-ea"/>
            </a:endParaRPr>
          </a:p>
          <a:p>
            <a:pPr marL="457200" indent="-457200">
              <a:buBlip>
                <a:blip r:embed="rId3"/>
              </a:buBlip>
            </a:pPr>
            <a:endParaRPr lang="en-US" altLang="zh-CN" sz="2400" dirty="0">
              <a:latin typeface="+mn-ea"/>
            </a:endParaRPr>
          </a:p>
          <a:p>
            <a:r>
              <a:rPr lang="zh-CN" altLang="en-US"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additive="base">
                                        <p:cTn id="12"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9">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 calcmode="lin" valueType="num">
                                      <p:cBhvr additive="base">
                                        <p:cTn id="16" dur="500" fill="hold"/>
                                        <p:tgtEl>
                                          <p:spTgt spid="9">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9">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 calcmode="lin" valueType="num">
                                      <p:cBhvr additive="base">
                                        <p:cTn id="20" dur="500" fill="hold"/>
                                        <p:tgtEl>
                                          <p:spTgt spid="9">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9">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 calcmode="lin" valueType="num">
                                      <p:cBhvr additive="base">
                                        <p:cTn id="24" dur="500" fill="hold"/>
                                        <p:tgtEl>
                                          <p:spTgt spid="9">
                                            <p:txEl>
                                              <p:pRg st="4" end="4"/>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idx="1"/>
          </p:nvPr>
        </p:nvSpPr>
        <p:spPr>
          <a:xfrm>
            <a:off x="838200" y="1010654"/>
            <a:ext cx="10515600" cy="5166310"/>
          </a:xfrm>
        </p:spPr>
        <p:txBody>
          <a:bodyPr>
            <a:normAutofit/>
          </a:bodyPr>
          <a:lstStyle/>
          <a:p>
            <a:pPr>
              <a:lnSpc>
                <a:spcPct val="150000"/>
              </a:lnSpc>
              <a:buBlip>
                <a:blip r:embed="rId2"/>
              </a:buBlip>
            </a:pPr>
            <a:r>
              <a:rPr lang="en-US" altLang="zh-CN" sz="2400" dirty="0">
                <a:latin typeface="+mn-ea"/>
              </a:rPr>
              <a:t>E2</a:t>
            </a:r>
            <a:r>
              <a:rPr lang="zh-CN" altLang="en-US" sz="2400" dirty="0">
                <a:latin typeface="+mn-ea"/>
                <a:sym typeface="Wingdings" panose="05000000000000000000" pitchFamily="2" charset="2"/>
              </a:rPr>
              <a:t>：单个优势卵泡成熟</a:t>
            </a:r>
            <a:r>
              <a:rPr lang="en-US" altLang="zh-CN" sz="2400" dirty="0">
                <a:latin typeface="+mn-ea"/>
                <a:sym typeface="Wingdings" panose="05000000000000000000" pitchFamily="2" charset="2"/>
              </a:rPr>
              <a:t>E2</a:t>
            </a:r>
            <a:r>
              <a:rPr lang="zh-CN" altLang="en-US" sz="2400" dirty="0">
                <a:latin typeface="+mn-ea"/>
                <a:sym typeface="Wingdings" panose="05000000000000000000" pitchFamily="2" charset="2"/>
              </a:rPr>
              <a:t>需达到</a:t>
            </a:r>
            <a:r>
              <a:rPr lang="en-US" altLang="zh-CN" sz="2400" dirty="0">
                <a:latin typeface="+mn-ea"/>
                <a:sym typeface="Wingdings" panose="05000000000000000000" pitchFamily="2" charset="2"/>
              </a:rPr>
              <a:t>250 ∽ 500pg/ml</a:t>
            </a:r>
            <a:r>
              <a:rPr lang="zh-CN" altLang="en-US" sz="2400" dirty="0">
                <a:latin typeface="+mn-ea"/>
                <a:sym typeface="Wingdings" panose="05000000000000000000" pitchFamily="2" charset="2"/>
              </a:rPr>
              <a:t>，当</a:t>
            </a:r>
            <a:r>
              <a:rPr lang="en-US" altLang="zh-CN" sz="2400" dirty="0">
                <a:latin typeface="+mn-ea"/>
                <a:sym typeface="Wingdings" panose="05000000000000000000" pitchFamily="2" charset="2"/>
              </a:rPr>
              <a:t>E2</a:t>
            </a:r>
            <a:r>
              <a:rPr lang="zh-CN" altLang="en-US" sz="2400" dirty="0">
                <a:latin typeface="+mn-ea"/>
                <a:sym typeface="Wingdings" panose="05000000000000000000" pitchFamily="2" charset="2"/>
              </a:rPr>
              <a:t>≥</a:t>
            </a:r>
            <a:r>
              <a:rPr lang="en-US" altLang="zh-CN" sz="2400" dirty="0">
                <a:latin typeface="+mn-ea"/>
                <a:sym typeface="Wingdings" panose="05000000000000000000" pitchFamily="2" charset="2"/>
              </a:rPr>
              <a:t>200pg/ml &amp; </a:t>
            </a:r>
            <a:r>
              <a:rPr lang="zh-CN" altLang="en-US" sz="2400" dirty="0">
                <a:latin typeface="+mn-ea"/>
                <a:sym typeface="Wingdings" panose="05000000000000000000" pitchFamily="2" charset="2"/>
              </a:rPr>
              <a:t>维持时间≥</a:t>
            </a:r>
            <a:r>
              <a:rPr lang="en-US" altLang="zh-CN" sz="2400" dirty="0">
                <a:latin typeface="+mn-ea"/>
                <a:sym typeface="Wingdings" panose="05000000000000000000" pitchFamily="2" charset="2"/>
              </a:rPr>
              <a:t>48hr</a:t>
            </a:r>
            <a:r>
              <a:rPr lang="zh-CN" altLang="en-US" sz="2400" dirty="0">
                <a:latin typeface="+mn-ea"/>
                <a:sym typeface="Wingdings" panose="05000000000000000000" pitchFamily="2" charset="2"/>
              </a:rPr>
              <a:t>，形成正反馈，诱发</a:t>
            </a:r>
            <a:r>
              <a:rPr lang="en-US" altLang="zh-CN" sz="2400" dirty="0">
                <a:latin typeface="+mn-ea"/>
                <a:sym typeface="Wingdings" panose="05000000000000000000" pitchFamily="2" charset="2"/>
              </a:rPr>
              <a:t>LH</a:t>
            </a:r>
            <a:r>
              <a:rPr lang="zh-CN" altLang="en-US" sz="2400" dirty="0">
                <a:latin typeface="+mn-ea"/>
                <a:sym typeface="Wingdings" panose="05000000000000000000" pitchFamily="2" charset="2"/>
              </a:rPr>
              <a:t>峰</a:t>
            </a:r>
            <a:endParaRPr lang="en-US" altLang="zh-CN" sz="2400" dirty="0">
              <a:latin typeface="+mn-ea"/>
              <a:sym typeface="Wingdings" panose="05000000000000000000" pitchFamily="2" charset="2"/>
            </a:endParaRPr>
          </a:p>
          <a:p>
            <a:pPr>
              <a:lnSpc>
                <a:spcPct val="150000"/>
              </a:lnSpc>
              <a:buBlip>
                <a:blip r:embed="rId2"/>
              </a:buBlip>
            </a:pPr>
            <a:r>
              <a:rPr lang="en-US" altLang="zh-CN" sz="2400" dirty="0">
                <a:latin typeface="+mn-ea"/>
                <a:sym typeface="Wingdings" panose="05000000000000000000" pitchFamily="2" charset="2"/>
              </a:rPr>
              <a:t>LH</a:t>
            </a:r>
            <a:r>
              <a:rPr lang="zh-CN" altLang="en-US" sz="2400" dirty="0">
                <a:latin typeface="+mn-ea"/>
                <a:sym typeface="Wingdings" panose="05000000000000000000" pitchFamily="2" charset="2"/>
              </a:rPr>
              <a:t>峰：是即将排卵的可靠指标，常开始于排卵前</a:t>
            </a:r>
            <a:r>
              <a:rPr lang="en-US" altLang="zh-CN" sz="2400" dirty="0">
                <a:latin typeface="+mn-ea"/>
                <a:sym typeface="Wingdings" panose="05000000000000000000" pitchFamily="2" charset="2"/>
              </a:rPr>
              <a:t>34-36</a:t>
            </a:r>
            <a:r>
              <a:rPr lang="zh-CN" altLang="en-US" sz="2400" dirty="0">
                <a:latin typeface="+mn-ea"/>
                <a:sym typeface="Wingdings" panose="05000000000000000000" pitchFamily="2" charset="2"/>
              </a:rPr>
              <a:t>小时，</a:t>
            </a:r>
            <a:r>
              <a:rPr lang="en-US" altLang="zh-CN" sz="2400" dirty="0">
                <a:latin typeface="+mn-ea"/>
                <a:sym typeface="Wingdings" panose="05000000000000000000" pitchFamily="2" charset="2"/>
              </a:rPr>
              <a:t>LH</a:t>
            </a:r>
            <a:r>
              <a:rPr lang="zh-CN" altLang="en-US" sz="2400" dirty="0">
                <a:latin typeface="+mn-ea"/>
                <a:sym typeface="Wingdings" panose="05000000000000000000" pitchFamily="2" charset="2"/>
              </a:rPr>
              <a:t>阈值浓度维持</a:t>
            </a:r>
            <a:r>
              <a:rPr lang="en-US" altLang="zh-CN" sz="2400" dirty="0">
                <a:latin typeface="+mn-ea"/>
                <a:sym typeface="Wingdings" panose="05000000000000000000" pitchFamily="2" charset="2"/>
              </a:rPr>
              <a:t>14∽27hr</a:t>
            </a:r>
            <a:r>
              <a:rPr lang="zh-CN" altLang="en-US" sz="2400" dirty="0">
                <a:latin typeface="+mn-ea"/>
                <a:sym typeface="Wingdings" panose="05000000000000000000" pitchFamily="2" charset="2"/>
              </a:rPr>
              <a:t>，才可确保排卵前卵泡的最后成熟，</a:t>
            </a:r>
            <a:r>
              <a:rPr lang="en-US" altLang="zh-CN" sz="2400" dirty="0">
                <a:latin typeface="+mn-ea"/>
                <a:sym typeface="Wingdings" panose="05000000000000000000" pitchFamily="2" charset="2"/>
              </a:rPr>
              <a:t>LH</a:t>
            </a:r>
            <a:r>
              <a:rPr lang="zh-CN" altLang="en-US" sz="2400" dirty="0">
                <a:latin typeface="+mn-ea"/>
                <a:sym typeface="Wingdings" panose="05000000000000000000" pitchFamily="2" charset="2"/>
              </a:rPr>
              <a:t>峰通常维持</a:t>
            </a:r>
            <a:r>
              <a:rPr lang="en-US" altLang="zh-CN" sz="2400" dirty="0">
                <a:latin typeface="+mn-ea"/>
                <a:sym typeface="Wingdings" panose="05000000000000000000" pitchFamily="2" charset="2"/>
              </a:rPr>
              <a:t>48 ∽50hr</a:t>
            </a:r>
            <a:endParaRPr lang="zh-CN" altLang="en-US" sz="2400" dirty="0">
              <a:latin typeface="+mn-ea"/>
            </a:endParaRPr>
          </a:p>
        </p:txBody>
      </p:sp>
      <p:pic>
        <p:nvPicPr>
          <p:cNvPr id="4" name="图片 3" descr="地图上有字&#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4471" y="3634145"/>
            <a:ext cx="2736287" cy="2736287"/>
          </a:xfrm>
          <a:prstGeom prst="rect">
            <a:avLst/>
          </a:prstGeom>
        </p:spPr>
      </p:pic>
      <p:pic>
        <p:nvPicPr>
          <p:cNvPr id="9" name="图片 8" descr="图片包含 游戏机, 钟表&#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4854" y="3634144"/>
            <a:ext cx="1733733" cy="292975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457200" indent="-457200">
              <a:buBlip>
                <a:blip r:embed="rId2"/>
              </a:buBlip>
            </a:pPr>
            <a:r>
              <a:rPr lang="zh-CN" altLang="en-US" sz="2800" b="1" dirty="0"/>
              <a:t>特殊情况</a:t>
            </a:r>
          </a:p>
        </p:txBody>
      </p:sp>
      <p:graphicFrame>
        <p:nvGraphicFramePr>
          <p:cNvPr id="7" name="内容占位符 6"/>
          <p:cNvGraphicFramePr>
            <a:graphicFrameLocks noGrp="1"/>
          </p:cNvGraphicFramePr>
          <p:nvPr>
            <p:ph idx="1"/>
          </p:nvPr>
        </p:nvGraphicFramePr>
        <p:xfrm>
          <a:off x="838200" y="1597794"/>
          <a:ext cx="10515601" cy="4764502"/>
        </p:xfrm>
        <a:graphic>
          <a:graphicData uri="http://schemas.openxmlformats.org/drawingml/2006/table">
            <a:tbl>
              <a:tblPr firstRow="1" bandRow="1">
                <a:tableStyleId>{5C22544A-7EE6-4342-B048-85BDC9FD1C3A}</a:tableStyleId>
              </a:tblPr>
              <a:tblGrid>
                <a:gridCol w="1585879">
                  <a:extLst>
                    <a:ext uri="{9D8B030D-6E8A-4147-A177-3AD203B41FA5}">
                      <a16:colId xmlns:a16="http://schemas.microsoft.com/office/drawing/2014/main" val="20000"/>
                    </a:ext>
                  </a:extLst>
                </a:gridCol>
                <a:gridCol w="1440507">
                  <a:extLst>
                    <a:ext uri="{9D8B030D-6E8A-4147-A177-3AD203B41FA5}">
                      <a16:colId xmlns:a16="http://schemas.microsoft.com/office/drawing/2014/main" val="20001"/>
                    </a:ext>
                  </a:extLst>
                </a:gridCol>
                <a:gridCol w="1585879">
                  <a:extLst>
                    <a:ext uri="{9D8B030D-6E8A-4147-A177-3AD203B41FA5}">
                      <a16:colId xmlns:a16="http://schemas.microsoft.com/office/drawing/2014/main" val="20002"/>
                    </a:ext>
                  </a:extLst>
                </a:gridCol>
                <a:gridCol w="1148747">
                  <a:extLst>
                    <a:ext uri="{9D8B030D-6E8A-4147-A177-3AD203B41FA5}">
                      <a16:colId xmlns:a16="http://schemas.microsoft.com/office/drawing/2014/main" val="20003"/>
                    </a:ext>
                  </a:extLst>
                </a:gridCol>
                <a:gridCol w="4754589">
                  <a:extLst>
                    <a:ext uri="{9D8B030D-6E8A-4147-A177-3AD203B41FA5}">
                      <a16:colId xmlns:a16="http://schemas.microsoft.com/office/drawing/2014/main" val="20004"/>
                    </a:ext>
                  </a:extLst>
                </a:gridCol>
              </a:tblGrid>
              <a:tr h="766162">
                <a:tc>
                  <a:txBody>
                    <a:bodyPr/>
                    <a:lstStyle/>
                    <a:p>
                      <a:pPr algn="ctr">
                        <a:spcAft>
                          <a:spcPts val="0"/>
                        </a:spcAft>
                      </a:pPr>
                      <a:r>
                        <a:rPr lang="en-US" sz="1800" kern="100" dirty="0">
                          <a:effectLst/>
                        </a:rPr>
                        <a:t>E2</a:t>
                      </a:r>
                    </a:p>
                    <a:p>
                      <a:pPr algn="ctr">
                        <a:spcAft>
                          <a:spcPts val="0"/>
                        </a:spcAft>
                      </a:pPr>
                      <a:r>
                        <a:rPr lang="zh-CN" sz="1800" kern="100" dirty="0">
                          <a:effectLst/>
                        </a:rPr>
                        <a:t>（</a:t>
                      </a:r>
                      <a:r>
                        <a:rPr lang="en-US" sz="1800" kern="100" dirty="0" err="1">
                          <a:effectLst/>
                        </a:rPr>
                        <a:t>pg</a:t>
                      </a:r>
                      <a:r>
                        <a:rPr lang="en-US" sz="1800" kern="100" dirty="0">
                          <a:effectLst/>
                        </a:rPr>
                        <a:t>/ml</a:t>
                      </a:r>
                      <a:r>
                        <a:rPr lang="zh-CN" sz="1800" kern="100" dirty="0">
                          <a:effectLst/>
                        </a:rPr>
                        <a:t>）</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en-US" sz="1800" kern="100" dirty="0">
                          <a:effectLst/>
                        </a:rPr>
                        <a:t>P</a:t>
                      </a:r>
                    </a:p>
                    <a:p>
                      <a:pPr algn="ctr">
                        <a:spcAft>
                          <a:spcPts val="0"/>
                        </a:spcAft>
                      </a:pPr>
                      <a:r>
                        <a:rPr lang="zh-CN" sz="1800" kern="100" dirty="0">
                          <a:effectLst/>
                        </a:rPr>
                        <a:t>（</a:t>
                      </a:r>
                      <a:r>
                        <a:rPr lang="en-US" sz="1800" kern="100" dirty="0">
                          <a:effectLst/>
                        </a:rPr>
                        <a:t>ng/ml</a:t>
                      </a:r>
                      <a:r>
                        <a:rPr lang="zh-CN" sz="1800" kern="100" dirty="0">
                          <a:effectLst/>
                        </a:rPr>
                        <a:t>）</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en-US" sz="1800" kern="100" dirty="0">
                          <a:effectLst/>
                        </a:rPr>
                        <a:t>LH</a:t>
                      </a:r>
                    </a:p>
                    <a:p>
                      <a:pPr algn="ctr">
                        <a:spcAft>
                          <a:spcPts val="0"/>
                        </a:spcAft>
                      </a:pPr>
                      <a:r>
                        <a:rPr lang="zh-CN" sz="1800" kern="100" dirty="0">
                          <a:effectLst/>
                        </a:rPr>
                        <a:t>（</a:t>
                      </a:r>
                      <a:r>
                        <a:rPr lang="en-US" sz="1800" kern="100" dirty="0" err="1">
                          <a:effectLst/>
                        </a:rPr>
                        <a:t>mIU</a:t>
                      </a:r>
                      <a:r>
                        <a:rPr lang="en-US" sz="1800" kern="100" dirty="0">
                          <a:effectLst/>
                        </a:rPr>
                        <a:t>/ml</a:t>
                      </a:r>
                      <a:r>
                        <a:rPr lang="zh-CN" sz="1800" kern="100" dirty="0">
                          <a:effectLst/>
                        </a:rPr>
                        <a:t>）</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a:effectLst/>
                        </a:rPr>
                        <a:t>卵泡直径（</a:t>
                      </a:r>
                      <a:r>
                        <a:rPr lang="en-US" sz="1800" kern="100">
                          <a:effectLst/>
                        </a:rPr>
                        <a:t>mm</a:t>
                      </a:r>
                      <a:r>
                        <a:rPr lang="zh-CN" sz="1800" kern="100">
                          <a:effectLst/>
                        </a:rPr>
                        <a:t>）</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意义</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extLst>
                  <a:ext uri="{0D108BD9-81ED-4DB2-BD59-A6C34878D82A}">
                    <a16:rowId xmlns:a16="http://schemas.microsoft.com/office/drawing/2014/main" val="10000"/>
                  </a:ext>
                </a:extLst>
              </a:tr>
              <a:tr h="799668">
                <a:tc>
                  <a:txBody>
                    <a:bodyPr/>
                    <a:lstStyle/>
                    <a:p>
                      <a:pPr algn="ctr">
                        <a:spcAft>
                          <a:spcPts val="0"/>
                        </a:spcAft>
                      </a:pPr>
                      <a:r>
                        <a:rPr lang="zh-CN" sz="1800" kern="100" dirty="0">
                          <a:effectLst/>
                        </a:rPr>
                        <a:t>＜</a:t>
                      </a:r>
                      <a:r>
                        <a:rPr lang="en-US" sz="1800" kern="100" dirty="0">
                          <a:effectLst/>
                        </a:rPr>
                        <a:t>250</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a:t>
                      </a:r>
                      <a:r>
                        <a:rPr lang="en-US" sz="1800" kern="100" dirty="0">
                          <a:effectLst/>
                        </a:rPr>
                        <a:t>2</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a:t>
                      </a:r>
                      <a:r>
                        <a:rPr lang="en-US" sz="1800" kern="100" dirty="0">
                          <a:effectLst/>
                        </a:rPr>
                        <a:t>/</a:t>
                      </a:r>
                      <a:r>
                        <a:rPr lang="zh-CN" sz="1800" kern="100" dirty="0">
                          <a:effectLst/>
                        </a:rPr>
                        <a:t>（＋）</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a:t>
                      </a:r>
                      <a:r>
                        <a:rPr lang="en-US" sz="1800" kern="100" dirty="0">
                          <a:effectLst/>
                        </a:rPr>
                        <a:t>18</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考虑卵泡未发育成熟或为空卵泡</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extLst>
                  <a:ext uri="{0D108BD9-81ED-4DB2-BD59-A6C34878D82A}">
                    <a16:rowId xmlns:a16="http://schemas.microsoft.com/office/drawing/2014/main" val="10001"/>
                  </a:ext>
                </a:extLst>
              </a:tr>
              <a:tr h="799668">
                <a:tc>
                  <a:txBody>
                    <a:bodyPr/>
                    <a:lstStyle/>
                    <a:p>
                      <a:pPr algn="ctr">
                        <a:spcAft>
                          <a:spcPts val="0"/>
                        </a:spcAft>
                      </a:pPr>
                      <a:r>
                        <a:rPr lang="zh-CN" sz="1800" kern="100">
                          <a:effectLst/>
                        </a:rPr>
                        <a:t>＞</a:t>
                      </a:r>
                      <a:r>
                        <a:rPr lang="en-US" sz="1800" kern="100">
                          <a:effectLst/>
                        </a:rPr>
                        <a:t>250&amp;</a:t>
                      </a:r>
                      <a:r>
                        <a:rPr lang="zh-CN" sz="1800" kern="100">
                          <a:effectLst/>
                        </a:rPr>
                        <a:t>＜</a:t>
                      </a:r>
                      <a:r>
                        <a:rPr lang="en-US" sz="1800" kern="100">
                          <a:effectLst/>
                        </a:rPr>
                        <a:t>500</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a:t>
                      </a:r>
                      <a:r>
                        <a:rPr lang="en-US" sz="1800" kern="100" dirty="0">
                          <a:effectLst/>
                        </a:rPr>
                        <a:t>2</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a:t>
                      </a:r>
                      <a:r>
                        <a:rPr lang="en-US" sz="1800" kern="100" dirty="0">
                          <a:effectLst/>
                        </a:rPr>
                        <a:t>/</a:t>
                      </a:r>
                      <a:r>
                        <a:rPr lang="zh-CN" sz="1800" kern="100" dirty="0">
                          <a:effectLst/>
                        </a:rPr>
                        <a:t>（＋）</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a:t>
                      </a:r>
                      <a:r>
                        <a:rPr lang="en-US" sz="1800" kern="100" dirty="0">
                          <a:effectLst/>
                        </a:rPr>
                        <a:t>16</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可能刚排卵或有多个小卵泡发育，还有遗漏可能</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extLst>
                  <a:ext uri="{0D108BD9-81ED-4DB2-BD59-A6C34878D82A}">
                    <a16:rowId xmlns:a16="http://schemas.microsoft.com/office/drawing/2014/main" val="10002"/>
                  </a:ext>
                </a:extLst>
              </a:tr>
              <a:tr h="799668">
                <a:tc>
                  <a:txBody>
                    <a:bodyPr/>
                    <a:lstStyle/>
                    <a:p>
                      <a:pPr algn="ctr">
                        <a:spcAft>
                          <a:spcPts val="0"/>
                        </a:spcAft>
                      </a:pPr>
                      <a:r>
                        <a:rPr lang="zh-CN" sz="1800" kern="100">
                          <a:effectLst/>
                        </a:rPr>
                        <a:t>＞</a:t>
                      </a:r>
                      <a:r>
                        <a:rPr lang="en-US" sz="1800" kern="100">
                          <a:effectLst/>
                        </a:rPr>
                        <a:t>250&amp;</a:t>
                      </a:r>
                      <a:r>
                        <a:rPr lang="zh-CN" sz="1800" kern="100">
                          <a:effectLst/>
                        </a:rPr>
                        <a:t>＜</a:t>
                      </a:r>
                      <a:r>
                        <a:rPr lang="en-US" sz="1800" kern="100">
                          <a:effectLst/>
                        </a:rPr>
                        <a:t>500</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a:t>
                      </a:r>
                      <a:r>
                        <a:rPr lang="en-US" sz="1800" kern="100" dirty="0">
                          <a:effectLst/>
                        </a:rPr>
                        <a:t>2</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a:effectLst/>
                        </a:rPr>
                        <a:t>（—）</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a:effectLst/>
                        </a:rPr>
                        <a:t>≥</a:t>
                      </a:r>
                      <a:r>
                        <a:rPr lang="en-US" sz="1800" kern="100">
                          <a:effectLst/>
                        </a:rPr>
                        <a:t>18</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说明性腺轴正反馈机制障碍或卵泡未熟</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extLst>
                  <a:ext uri="{0D108BD9-81ED-4DB2-BD59-A6C34878D82A}">
                    <a16:rowId xmlns:a16="http://schemas.microsoft.com/office/drawing/2014/main" val="10003"/>
                  </a:ext>
                </a:extLst>
              </a:tr>
              <a:tr h="799668">
                <a:tc>
                  <a:txBody>
                    <a:bodyPr/>
                    <a:lstStyle/>
                    <a:p>
                      <a:pPr algn="ctr">
                        <a:spcAft>
                          <a:spcPts val="0"/>
                        </a:spcAft>
                      </a:pPr>
                      <a:r>
                        <a:rPr lang="zh-CN" sz="1800" kern="100">
                          <a:effectLst/>
                        </a:rPr>
                        <a:t>＜</a:t>
                      </a:r>
                      <a:r>
                        <a:rPr lang="en-US" sz="1800" kern="100">
                          <a:effectLst/>
                        </a:rPr>
                        <a:t>250</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a:effectLst/>
                        </a:rPr>
                        <a:t>＞</a:t>
                      </a:r>
                      <a:r>
                        <a:rPr lang="en-US" sz="1800" kern="100">
                          <a:effectLst/>
                        </a:rPr>
                        <a:t>2</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a:effectLst/>
                        </a:rPr>
                        <a:t>（＋）</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a:effectLst/>
                        </a:rPr>
                        <a:t>≤</a:t>
                      </a:r>
                      <a:r>
                        <a:rPr lang="en-US" sz="1800" kern="100">
                          <a:effectLst/>
                        </a:rPr>
                        <a:t>14</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提示卵泡过早黄素化</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extLst>
                  <a:ext uri="{0D108BD9-81ED-4DB2-BD59-A6C34878D82A}">
                    <a16:rowId xmlns:a16="http://schemas.microsoft.com/office/drawing/2014/main" val="10004"/>
                  </a:ext>
                </a:extLst>
              </a:tr>
              <a:tr h="799668">
                <a:tc>
                  <a:txBody>
                    <a:bodyPr/>
                    <a:lstStyle/>
                    <a:p>
                      <a:pPr algn="ctr">
                        <a:spcAft>
                          <a:spcPts val="0"/>
                        </a:spcAft>
                      </a:pPr>
                      <a:r>
                        <a:rPr lang="zh-CN" sz="1800" kern="100">
                          <a:effectLst/>
                        </a:rPr>
                        <a:t>＞</a:t>
                      </a:r>
                      <a:r>
                        <a:rPr lang="en-US" sz="1800" kern="100">
                          <a:effectLst/>
                        </a:rPr>
                        <a:t>250&amp;</a:t>
                      </a:r>
                      <a:r>
                        <a:rPr lang="zh-CN" sz="1800" kern="100">
                          <a:effectLst/>
                        </a:rPr>
                        <a:t>＜</a:t>
                      </a:r>
                      <a:r>
                        <a:rPr lang="en-US" sz="1800" kern="100">
                          <a:effectLst/>
                        </a:rPr>
                        <a:t>500</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a:effectLst/>
                        </a:rPr>
                        <a:t>＞</a:t>
                      </a:r>
                      <a:r>
                        <a:rPr lang="en-US" sz="1800" kern="100">
                          <a:effectLst/>
                        </a:rPr>
                        <a:t>2</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a:effectLst/>
                        </a:rPr>
                        <a:t>（＋）</a:t>
                      </a:r>
                      <a:endParaRPr lang="zh-CN" sz="1800" kern="10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a:t>
                      </a:r>
                      <a:r>
                        <a:rPr lang="en-US" sz="1800" kern="100" dirty="0">
                          <a:effectLst/>
                        </a:rPr>
                        <a:t>18</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tc>
                  <a:txBody>
                    <a:bodyPr/>
                    <a:lstStyle/>
                    <a:p>
                      <a:pPr algn="ctr">
                        <a:spcAft>
                          <a:spcPts val="0"/>
                        </a:spcAft>
                      </a:pPr>
                      <a:r>
                        <a:rPr lang="zh-CN" sz="1800" kern="100" dirty="0">
                          <a:effectLst/>
                        </a:rPr>
                        <a:t>提示子宫种植窗口已关闭，囊胚着床机会下降</a:t>
                      </a:r>
                      <a:endParaRPr lang="zh-CN" sz="1800" kern="100" dirty="0">
                        <a:effectLst/>
                        <a:latin typeface="Calibri" panose="020F0502020204030204" pitchFamily="34" charset="0"/>
                        <a:ea typeface="SimSun" panose="02010600030101010101" pitchFamily="2" charset="-122"/>
                        <a:cs typeface="Times New Roman" panose="02020503050405090304" pitchFamily="18" charset="0"/>
                      </a:endParaRPr>
                    </a:p>
                  </a:txBody>
                  <a:tcPr marL="68580" marR="68580" marT="0" marB="0"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地图上有字&#10;&#10;描述已自动生成"/>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06432" y="749223"/>
            <a:ext cx="6682928" cy="5915069"/>
          </a:xfrm>
        </p:spPr>
      </p:pic>
      <p:sp>
        <p:nvSpPr>
          <p:cNvPr id="7" name="流程图: 离页连接符 6"/>
          <p:cNvSpPr/>
          <p:nvPr/>
        </p:nvSpPr>
        <p:spPr>
          <a:xfrm rot="16200000">
            <a:off x="1092200" y="-228600"/>
            <a:ext cx="1432560" cy="3434080"/>
          </a:xfrm>
          <a:prstGeom prst="flowChartOffpageConnector">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127000">
              <a:schemeClr val="accent1">
                <a:alpha val="88000"/>
              </a:schemeClr>
            </a:glow>
            <a:outerShdw blurRad="50800" dist="50800" dir="5400000" sx="50000" sy="50000" algn="ctr" rotWithShape="0">
              <a:srgbClr val="000000"/>
            </a:outerShdw>
            <a:reflection endPos="0" dist="50800" dir="5400000" sy="-100000" algn="bl" rotWithShape="0"/>
            <a:softEdge rad="0"/>
          </a:effectLst>
          <a:scene3d>
            <a:camera prst="orthographicFront"/>
            <a:lightRig rig="threePt" dir="t"/>
          </a:scene3d>
          <a:sp3d>
            <a:bevelT w="101600" prst="riblet"/>
            <a:bevelB prst="angle"/>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800" dirty="0">
                <a:solidFill>
                  <a:schemeClr val="accent5">
                    <a:lumMod val="75000"/>
                  </a:schemeClr>
                </a:solidFill>
                <a:latin typeface="华文琥珀" panose="02010800040101010101" pitchFamily="2" charset="-122"/>
                <a:ea typeface="华文琥珀" panose="02010800040101010101" pitchFamily="2" charset="-122"/>
              </a:rPr>
              <a:t>卵泡期</a:t>
            </a:r>
            <a:endParaRPr lang="en-US" altLang="zh-CN" sz="2800" dirty="0">
              <a:solidFill>
                <a:schemeClr val="accent5">
                  <a:lumMod val="75000"/>
                </a:schemeClr>
              </a:solidFill>
              <a:latin typeface="华文琥珀" panose="02010800040101010101" pitchFamily="2" charset="-122"/>
              <a:ea typeface="华文琥珀" panose="02010800040101010101" pitchFamily="2" charset="-122"/>
            </a:endParaRPr>
          </a:p>
          <a:p>
            <a:pPr algn="ctr"/>
            <a:r>
              <a:rPr lang="zh-CN" altLang="en-US" sz="2800" dirty="0">
                <a:solidFill>
                  <a:schemeClr val="accent5">
                    <a:lumMod val="75000"/>
                  </a:schemeClr>
                </a:solidFill>
                <a:latin typeface="华文琥珀" panose="02010800040101010101" pitchFamily="2" charset="-122"/>
                <a:ea typeface="华文琥珀" panose="02010800040101010101" pitchFamily="2" charset="-122"/>
              </a:rPr>
              <a:t>性激素检查</a:t>
            </a:r>
          </a:p>
        </p:txBody>
      </p:sp>
      <p:sp>
        <p:nvSpPr>
          <p:cNvPr id="8" name="矩形 7"/>
          <p:cNvSpPr/>
          <p:nvPr/>
        </p:nvSpPr>
        <p:spPr>
          <a:xfrm>
            <a:off x="9794240" y="1292937"/>
            <a:ext cx="619760" cy="4815840"/>
          </a:xfrm>
          <a:prstGeom prst="rect">
            <a:avLst/>
          </a:prstGeom>
          <a:solidFill>
            <a:schemeClr val="accent5">
              <a:lumMod val="20000"/>
              <a:lumOff val="80000"/>
              <a:alpha val="34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26295" y="3605927"/>
            <a:ext cx="5294859" cy="1477328"/>
          </a:xfrm>
          <a:prstGeom prst="rect">
            <a:avLst/>
          </a:prstGeom>
          <a:noFill/>
        </p:spPr>
        <p:txBody>
          <a:bodyPr wrap="square" rtlCol="0">
            <a:spAutoFit/>
          </a:bodyPr>
          <a:lstStyle/>
          <a:p>
            <a:pPr marL="457200" indent="-457200">
              <a:buBlip>
                <a:blip r:embed="rId3"/>
              </a:buBlip>
            </a:pPr>
            <a:r>
              <a:rPr lang="zh-CN" altLang="en-US" sz="2400" dirty="0">
                <a:latin typeface="+mn-ea"/>
              </a:rPr>
              <a:t>黄体期抽血</a:t>
            </a:r>
            <a:r>
              <a:rPr lang="en-US" altLang="zh-CN" sz="2000" dirty="0">
                <a:latin typeface="+mn-ea"/>
              </a:rPr>
              <a:t> P</a:t>
            </a:r>
            <a:endParaRPr lang="en-US" altLang="zh-CN" sz="2400" dirty="0">
              <a:latin typeface="+mn-ea"/>
            </a:endParaRPr>
          </a:p>
          <a:p>
            <a:pPr marL="457200" indent="-457200">
              <a:buBlip>
                <a:blip r:embed="rId3"/>
              </a:buBlip>
            </a:pPr>
            <a:r>
              <a:rPr lang="zh-CN" altLang="en-US" sz="2400" dirty="0">
                <a:latin typeface="+mn-ea"/>
              </a:rPr>
              <a:t>了解黄体功能情况</a:t>
            </a:r>
            <a:endParaRPr lang="en-US" altLang="zh-CN" sz="2400" dirty="0">
              <a:latin typeface="+mn-ea"/>
            </a:endParaRPr>
          </a:p>
          <a:p>
            <a:endParaRPr lang="en-US" altLang="zh-CN" sz="2400" dirty="0">
              <a:latin typeface="+mn-ea"/>
            </a:endParaRPr>
          </a:p>
          <a:p>
            <a:r>
              <a:rPr lang="zh-CN" altLang="en-US"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additive="base">
                                        <p:cTn id="12"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9">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 calcmode="lin" valueType="num">
                                      <p:cBhvr additive="base">
                                        <p:cTn id="16" dur="500" fill="hold"/>
                                        <p:tgtEl>
                                          <p:spTgt spid="9">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9">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9">
                                            <p:txEl>
                                              <p:pRg st="3" end="3"/>
                                            </p:txEl>
                                          </p:spTgt>
                                        </p:tgtEl>
                                        <p:attrNameLst>
                                          <p:attrName>style.visibility</p:attrName>
                                        </p:attrNameLst>
                                      </p:cBhvr>
                                      <p:to>
                                        <p:strVal val="visible"/>
                                      </p:to>
                                    </p:set>
                                    <p:anim calcmode="lin" valueType="num">
                                      <p:cBhvr additive="base">
                                        <p:cTn id="20" dur="500" fill="hold"/>
                                        <p:tgtEl>
                                          <p:spTgt spid="9">
                                            <p:txEl>
                                              <p:pRg st="3" end="3"/>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卵子生长过程（高清）">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28697" y="191870"/>
            <a:ext cx="11734605" cy="612775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38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6674485" y="779780"/>
            <a:ext cx="5274310" cy="5909778"/>
          </a:xfrm>
        </p:spPr>
        <p:txBody>
          <a:bodyPr>
            <a:normAutofit fontScale="70000" lnSpcReduction="20000"/>
          </a:bodyPr>
          <a:lstStyle/>
          <a:p>
            <a:pPr marL="342900" indent="-342900" algn="l">
              <a:lnSpc>
                <a:spcPct val="160000"/>
              </a:lnSpc>
              <a:buBlip>
                <a:blip r:embed="rId2"/>
              </a:buBlip>
            </a:pPr>
            <a:r>
              <a:rPr lang="zh-CN" altLang="en-US" sz="2900" dirty="0">
                <a:latin typeface="+mn-ea"/>
                <a:cs typeface="黑体" panose="02010609060101010101" pitchFamily="49" charset="-122"/>
              </a:rPr>
              <a:t>黄体期一般</a:t>
            </a:r>
            <a:r>
              <a:rPr lang="en-US" altLang="zh-CN" sz="2900" dirty="0">
                <a:latin typeface="+mn-ea"/>
                <a:cs typeface="黑体" panose="02010609060101010101" pitchFamily="49" charset="-122"/>
              </a:rPr>
              <a:t>14</a:t>
            </a:r>
            <a:r>
              <a:rPr lang="zh-CN" altLang="en-US" sz="2900" dirty="0">
                <a:latin typeface="+mn-ea"/>
                <a:cs typeface="黑体" panose="02010609060101010101" pitchFamily="49" charset="-122"/>
              </a:rPr>
              <a:t>天左右，持续</a:t>
            </a:r>
            <a:r>
              <a:rPr lang="en-US" altLang="zh-CN" sz="2900" dirty="0">
                <a:latin typeface="+mn-ea"/>
                <a:cs typeface="黑体" panose="02010609060101010101" pitchFamily="49" charset="-122"/>
              </a:rPr>
              <a:t>11-17</a:t>
            </a:r>
            <a:r>
              <a:rPr lang="zh-CN" altLang="en-US" sz="2900" dirty="0">
                <a:latin typeface="+mn-ea"/>
                <a:cs typeface="黑体" panose="02010609060101010101" pitchFamily="49" charset="-122"/>
              </a:rPr>
              <a:t>天为正常；排卵后</a:t>
            </a:r>
            <a:r>
              <a:rPr lang="en-US" altLang="zh-CN" sz="2900" dirty="0">
                <a:latin typeface="+mn-ea"/>
                <a:cs typeface="黑体" panose="02010609060101010101" pitchFamily="49" charset="-122"/>
              </a:rPr>
              <a:t>7-8</a:t>
            </a:r>
            <a:r>
              <a:rPr lang="zh-CN" altLang="en-US" sz="2900" dirty="0">
                <a:latin typeface="+mn-ea"/>
                <a:cs typeface="黑体" panose="02010609060101010101" pitchFamily="49" charset="-122"/>
              </a:rPr>
              <a:t>天，</a:t>
            </a:r>
            <a:r>
              <a:rPr lang="en-US" altLang="zh-CN" sz="2900" dirty="0">
                <a:latin typeface="+mn-ea"/>
                <a:cs typeface="黑体" panose="02010609060101010101" pitchFamily="49" charset="-122"/>
              </a:rPr>
              <a:t>P</a:t>
            </a:r>
            <a:r>
              <a:rPr lang="zh-CN" altLang="en-US" sz="2900" dirty="0">
                <a:latin typeface="+mn-ea"/>
                <a:cs typeface="黑体" panose="02010609060101010101" pitchFamily="49" charset="-122"/>
              </a:rPr>
              <a:t>达到高峰；</a:t>
            </a:r>
          </a:p>
          <a:p>
            <a:pPr marL="342900" indent="-342900" algn="l">
              <a:lnSpc>
                <a:spcPct val="160000"/>
              </a:lnSpc>
              <a:buBlip>
                <a:blip r:embed="rId2"/>
              </a:buBlip>
            </a:pPr>
            <a:r>
              <a:rPr lang="zh-CN" altLang="en-US" sz="2900" dirty="0">
                <a:latin typeface="+mn-ea"/>
                <a:cs typeface="黑体" panose="02010609060101010101" pitchFamily="49" charset="-122"/>
              </a:rPr>
              <a:t>在正常的自然周期中，排卵后第</a:t>
            </a:r>
            <a:r>
              <a:rPr lang="en-US" altLang="zh-CN" sz="2900" dirty="0">
                <a:latin typeface="+mn-ea"/>
                <a:cs typeface="黑体" panose="02010609060101010101" pitchFamily="49" charset="-122"/>
              </a:rPr>
              <a:t>4</a:t>
            </a:r>
            <a:r>
              <a:rPr lang="zh-CN" altLang="en-US" sz="2900" dirty="0">
                <a:latin typeface="+mn-ea"/>
                <a:cs typeface="黑体" panose="02010609060101010101" pitchFamily="49" charset="-122"/>
              </a:rPr>
              <a:t>、</a:t>
            </a:r>
            <a:r>
              <a:rPr lang="en-US" altLang="zh-CN" sz="2900" dirty="0">
                <a:latin typeface="+mn-ea"/>
                <a:cs typeface="黑体" panose="02010609060101010101" pitchFamily="49" charset="-122"/>
              </a:rPr>
              <a:t>6</a:t>
            </a:r>
            <a:r>
              <a:rPr lang="zh-CN" altLang="en-US" sz="2900" dirty="0">
                <a:latin typeface="+mn-ea"/>
                <a:cs typeface="黑体" panose="02010609060101010101" pitchFamily="49" charset="-122"/>
              </a:rPr>
              <a:t>、</a:t>
            </a:r>
            <a:r>
              <a:rPr lang="en-US" altLang="zh-CN" sz="2900" dirty="0">
                <a:latin typeface="+mn-ea"/>
                <a:cs typeface="黑体" panose="02010609060101010101" pitchFamily="49" charset="-122"/>
              </a:rPr>
              <a:t>8</a:t>
            </a:r>
            <a:r>
              <a:rPr lang="zh-CN" altLang="en-US" sz="2900" dirty="0">
                <a:latin typeface="+mn-ea"/>
                <a:cs typeface="黑体" panose="02010609060101010101" pitchFamily="49" charset="-122"/>
              </a:rPr>
              <a:t>天动态观察血</a:t>
            </a:r>
            <a:r>
              <a:rPr lang="en-US" altLang="zh-CN" sz="2900" dirty="0">
                <a:latin typeface="+mn-ea"/>
                <a:cs typeface="黑体" panose="02010609060101010101" pitchFamily="49" charset="-122"/>
              </a:rPr>
              <a:t>P</a:t>
            </a:r>
            <a:r>
              <a:rPr lang="zh-CN" altLang="en-US" sz="2900" dirty="0">
                <a:latin typeface="+mn-ea"/>
                <a:cs typeface="黑体" panose="02010609060101010101" pitchFamily="49" charset="-122"/>
              </a:rPr>
              <a:t>浓度，</a:t>
            </a:r>
            <a:r>
              <a:rPr lang="en-US" altLang="zh-CN" sz="2900" dirty="0">
                <a:latin typeface="+mn-ea"/>
                <a:cs typeface="黑体" panose="02010609060101010101" pitchFamily="49" charset="-122"/>
                <a:sym typeface="+mn-ea"/>
              </a:rPr>
              <a:t>3</a:t>
            </a:r>
            <a:r>
              <a:rPr lang="zh-CN" altLang="en-US" sz="2900" dirty="0">
                <a:latin typeface="+mn-ea"/>
                <a:cs typeface="黑体" panose="02010609060101010101" pitchFamily="49" charset="-122"/>
                <a:sym typeface="+mn-ea"/>
              </a:rPr>
              <a:t>次</a:t>
            </a:r>
            <a:r>
              <a:rPr lang="en-US" altLang="zh-CN" sz="2900" dirty="0">
                <a:latin typeface="+mn-ea"/>
                <a:cs typeface="黑体" panose="02010609060101010101" pitchFamily="49" charset="-122"/>
                <a:sym typeface="+mn-ea"/>
              </a:rPr>
              <a:t>P</a:t>
            </a:r>
            <a:r>
              <a:rPr lang="zh-CN" altLang="en-US" sz="2900" dirty="0">
                <a:latin typeface="+mn-ea"/>
                <a:cs typeface="黑体" panose="02010609060101010101" pitchFamily="49" charset="-122"/>
                <a:sym typeface="+mn-ea"/>
              </a:rPr>
              <a:t>平均值：</a:t>
            </a:r>
            <a:endParaRPr lang="en-US" altLang="zh-CN" sz="2900" dirty="0">
              <a:latin typeface="+mn-ea"/>
              <a:cs typeface="黑体" panose="02010609060101010101" pitchFamily="49" charset="-122"/>
              <a:sym typeface="+mn-ea"/>
            </a:endParaRPr>
          </a:p>
          <a:p>
            <a:pPr marL="457200" indent="-457200" algn="l">
              <a:lnSpc>
                <a:spcPct val="160000"/>
              </a:lnSpc>
              <a:buSzPct val="100000"/>
              <a:buFont typeface="+mj-ea"/>
              <a:buAutoNum type="circleNumDbPlain"/>
            </a:pPr>
            <a:r>
              <a:rPr lang="zh-CN" altLang="en-US" sz="2900" dirty="0">
                <a:latin typeface="+mn-ea"/>
                <a:cs typeface="黑体" panose="02010609060101010101" pitchFamily="49" charset="-122"/>
              </a:rPr>
              <a:t>＞</a:t>
            </a:r>
            <a:r>
              <a:rPr lang="en-US" altLang="zh-CN" sz="2900" dirty="0">
                <a:latin typeface="+mn-ea"/>
                <a:cs typeface="黑体" panose="02010609060101010101" pitchFamily="49" charset="-122"/>
              </a:rPr>
              <a:t>5 ng/ml </a:t>
            </a:r>
            <a:r>
              <a:rPr lang="zh-CN" altLang="en-US" sz="2900" dirty="0">
                <a:latin typeface="+mn-ea"/>
                <a:cs typeface="黑体" panose="02010609060101010101" pitchFamily="49" charset="-122"/>
              </a:rPr>
              <a:t>提示有排卵，</a:t>
            </a:r>
          </a:p>
          <a:p>
            <a:pPr marL="457200" indent="-457200" algn="l">
              <a:lnSpc>
                <a:spcPct val="160000"/>
              </a:lnSpc>
              <a:buSzPct val="100000"/>
              <a:buFont typeface="+mj-ea"/>
              <a:buAutoNum type="circleNumDbPlain"/>
            </a:pPr>
            <a:r>
              <a:rPr lang="zh-CN" altLang="en-US" sz="2900" dirty="0">
                <a:latin typeface="+mn-ea"/>
                <a:cs typeface="黑体" panose="02010609060101010101" pitchFamily="49" charset="-122"/>
              </a:rPr>
              <a:t>＜</a:t>
            </a:r>
            <a:r>
              <a:rPr lang="en-US" altLang="zh-CN" sz="2900" dirty="0">
                <a:latin typeface="+mn-ea"/>
                <a:cs typeface="黑体" panose="02010609060101010101" pitchFamily="49" charset="-122"/>
                <a:sym typeface="+mn-ea"/>
              </a:rPr>
              <a:t>10 ng/ml </a:t>
            </a:r>
            <a:r>
              <a:rPr lang="zh-CN" altLang="en-US" sz="2900" dirty="0">
                <a:latin typeface="+mn-ea"/>
                <a:cs typeface="黑体" panose="02010609060101010101" pitchFamily="49" charset="-122"/>
                <a:sym typeface="+mn-ea"/>
              </a:rPr>
              <a:t>提示黄体功能不全</a:t>
            </a:r>
            <a:r>
              <a:rPr lang="en-US" altLang="zh-CN" sz="2900" dirty="0">
                <a:latin typeface="+mn-ea"/>
                <a:cs typeface="黑体" panose="02010609060101010101" pitchFamily="49" charset="-122"/>
                <a:sym typeface="+mn-ea"/>
              </a:rPr>
              <a:t>LPD</a:t>
            </a:r>
            <a:r>
              <a:rPr lang="zh-CN" altLang="en-US" sz="2900" dirty="0">
                <a:latin typeface="+mn-ea"/>
                <a:cs typeface="黑体" panose="02010609060101010101" pitchFamily="49" charset="-122"/>
                <a:sym typeface="+mn-ea"/>
              </a:rPr>
              <a:t>，</a:t>
            </a:r>
          </a:p>
          <a:p>
            <a:pPr marL="457200" indent="-457200" algn="l">
              <a:lnSpc>
                <a:spcPct val="160000"/>
              </a:lnSpc>
              <a:buSzPct val="100000"/>
              <a:buFont typeface="+mj-ea"/>
              <a:buAutoNum type="circleNumDbPlain"/>
            </a:pPr>
            <a:r>
              <a:rPr lang="zh-CN" altLang="en-US" sz="2900" dirty="0">
                <a:latin typeface="+mn-ea"/>
                <a:cs typeface="黑体" panose="02010609060101010101" pitchFamily="49" charset="-122"/>
                <a:sym typeface="+mn-ea"/>
              </a:rPr>
              <a:t>＞</a:t>
            </a:r>
            <a:r>
              <a:rPr lang="en-US" altLang="zh-CN" sz="2900" dirty="0">
                <a:latin typeface="+mn-ea"/>
                <a:cs typeface="黑体" panose="02010609060101010101" pitchFamily="49" charset="-122"/>
                <a:sym typeface="+mn-ea"/>
              </a:rPr>
              <a:t>10 ng/ml </a:t>
            </a:r>
            <a:r>
              <a:rPr lang="zh-CN" altLang="en-US" sz="2900" dirty="0">
                <a:latin typeface="+mn-ea"/>
                <a:cs typeface="黑体" panose="02010609060101010101" pitchFamily="49" charset="-122"/>
                <a:sym typeface="+mn-ea"/>
              </a:rPr>
              <a:t>提示黄体功能尚可，</a:t>
            </a:r>
          </a:p>
          <a:p>
            <a:pPr marL="457200" indent="-457200" algn="l">
              <a:lnSpc>
                <a:spcPct val="160000"/>
              </a:lnSpc>
              <a:buSzPct val="100000"/>
              <a:buFont typeface="+mj-ea"/>
              <a:buAutoNum type="circleNumDbPlain"/>
            </a:pPr>
            <a:r>
              <a:rPr lang="zh-CN" altLang="en-US" sz="2900" dirty="0">
                <a:latin typeface="+mn-ea"/>
                <a:cs typeface="黑体" panose="02010609060101010101" pitchFamily="49" charset="-122"/>
                <a:sym typeface="+mn-ea"/>
              </a:rPr>
              <a:t> ＞</a:t>
            </a:r>
            <a:r>
              <a:rPr lang="en-US" altLang="zh-CN" sz="2900" dirty="0">
                <a:latin typeface="+mn-ea"/>
                <a:cs typeface="黑体" panose="02010609060101010101" pitchFamily="49" charset="-122"/>
                <a:sym typeface="+mn-ea"/>
              </a:rPr>
              <a:t>15 ng/ml </a:t>
            </a:r>
            <a:r>
              <a:rPr lang="zh-CN" altLang="en-US" sz="2900" dirty="0">
                <a:latin typeface="+mn-ea"/>
                <a:cs typeface="黑体" panose="02010609060101010101" pitchFamily="49" charset="-122"/>
                <a:sym typeface="+mn-ea"/>
              </a:rPr>
              <a:t>提示黄体功能良好。</a:t>
            </a:r>
          </a:p>
          <a:p>
            <a:pPr marL="342900" indent="-342900" algn="l">
              <a:lnSpc>
                <a:spcPct val="160000"/>
              </a:lnSpc>
              <a:buBlip>
                <a:blip r:embed="rId2"/>
              </a:buBlip>
            </a:pPr>
            <a:r>
              <a:rPr lang="zh-CN" altLang="en-US" sz="2900" dirty="0">
                <a:latin typeface="+mn-ea"/>
                <a:cs typeface="黑体" panose="02010609060101010101" pitchFamily="49" charset="-122"/>
                <a:sym typeface="+mn-ea"/>
              </a:rPr>
              <a:t>目前对于黄体功能不全尚无共识性界值；月经前</a:t>
            </a:r>
            <a:r>
              <a:rPr lang="en-US" altLang="zh-CN" sz="2900" dirty="0">
                <a:latin typeface="+mn-ea"/>
                <a:cs typeface="黑体" panose="02010609060101010101" pitchFamily="49" charset="-122"/>
                <a:sym typeface="+mn-ea"/>
              </a:rPr>
              <a:t>2-3</a:t>
            </a:r>
            <a:r>
              <a:rPr lang="zh-CN" altLang="en-US" sz="2900" dirty="0">
                <a:latin typeface="+mn-ea"/>
                <a:cs typeface="黑体" panose="02010609060101010101" pitchFamily="49" charset="-122"/>
                <a:sym typeface="+mn-ea"/>
              </a:rPr>
              <a:t>天子宫内膜活检是诊断黄体功能不全最经典最可靠的方法，金标准。</a:t>
            </a:r>
            <a:endParaRPr lang="zh-CN" altLang="en-US" sz="2900" dirty="0">
              <a:latin typeface="+mn-ea"/>
            </a:endParaRPr>
          </a:p>
          <a:p>
            <a:pPr algn="l"/>
            <a:endParaRPr lang="en-US" altLang="zh-CN" dirty="0"/>
          </a:p>
        </p:txBody>
      </p:sp>
      <p:pic>
        <p:nvPicPr>
          <p:cNvPr id="5" name="图片 4" descr="地图的截图&#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205" y="779779"/>
            <a:ext cx="6035104" cy="5320231"/>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 name="内容占位符 9" descr="卡通人物&#10;&#10;描述已自动生成"/>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34457" y="0"/>
            <a:ext cx="8723085" cy="6763657"/>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自然排卵与促排卵的区别</a:t>
            </a:r>
          </a:p>
        </p:txBody>
      </p:sp>
      <p:sp>
        <p:nvSpPr>
          <p:cNvPr id="4" name="object 2"/>
          <p:cNvSpPr/>
          <p:nvPr/>
        </p:nvSpPr>
        <p:spPr>
          <a:xfrm>
            <a:off x="10342473" y="121920"/>
            <a:ext cx="972922" cy="1048512"/>
          </a:xfrm>
          <a:prstGeom prst="rect">
            <a:avLst/>
          </a:prstGeom>
          <a:blipFill>
            <a:blip r:embed="rId2" cstate="print"/>
            <a:stretch>
              <a:fillRect/>
            </a:stretch>
          </a:blipFill>
        </p:spPr>
        <p:txBody>
          <a:bodyPr wrap="square" lIns="0" tIns="0" rIns="0" bIns="0" rtlCol="0"/>
          <a:lstStyle/>
          <a:p>
            <a:endParaRPr sz="2160"/>
          </a:p>
        </p:txBody>
      </p:sp>
      <p:pic>
        <p:nvPicPr>
          <p:cNvPr id="1026" name="Picture 2"/>
          <p:cNvPicPr>
            <a:picLocks noChangeAspect="1" noChangeArrowheads="1"/>
          </p:cNvPicPr>
          <p:nvPr/>
        </p:nvPicPr>
        <p:blipFill>
          <a:blip r:embed="rId3" cstate="print"/>
          <a:srcRect/>
          <a:stretch>
            <a:fillRect/>
          </a:stretch>
        </p:blipFill>
        <p:spPr bwMode="auto">
          <a:xfrm>
            <a:off x="2346960" y="1508760"/>
            <a:ext cx="7618096" cy="477012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黄体中期降调长方案</a:t>
            </a:r>
          </a:p>
        </p:txBody>
      </p:sp>
      <p:sp>
        <p:nvSpPr>
          <p:cNvPr id="3" name="内容占位符 2"/>
          <p:cNvSpPr>
            <a:spLocks noGrp="1"/>
          </p:cNvSpPr>
          <p:nvPr>
            <p:ph idx="1"/>
          </p:nvPr>
        </p:nvSpPr>
        <p:spPr/>
        <p:txBody>
          <a:bodyPr/>
          <a:lstStyle/>
          <a:p>
            <a:endParaRPr lang="zh-CN" altLang="en-US"/>
          </a:p>
        </p:txBody>
      </p:sp>
      <p:pic>
        <p:nvPicPr>
          <p:cNvPr id="4" name="Picture 3"/>
          <p:cNvPicPr>
            <a:picLocks noChangeAspect="1" noChangeArrowheads="1"/>
          </p:cNvPicPr>
          <p:nvPr/>
        </p:nvPicPr>
        <p:blipFill>
          <a:blip r:embed="rId2" cstate="print"/>
          <a:srcRect/>
          <a:stretch>
            <a:fillRect/>
          </a:stretch>
        </p:blipFill>
        <p:spPr bwMode="auto">
          <a:xfrm>
            <a:off x="657504" y="2280166"/>
            <a:ext cx="10876991" cy="344225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05577" y="1960379"/>
            <a:ext cx="4657825" cy="3477895"/>
          </a:xfrm>
        </p:spPr>
        <p:txBody>
          <a:bodyPr>
            <a:normAutofit/>
          </a:bodyPr>
          <a:lstStyle/>
          <a:p>
            <a:pPr>
              <a:lnSpc>
                <a:spcPct val="150000"/>
              </a:lnSpc>
            </a:pPr>
            <a:r>
              <a:rPr lang="zh-CN" altLang="en-US" sz="2400" dirty="0">
                <a:latin typeface="+mn-ea"/>
              </a:rPr>
              <a:t>黄体中期（排卵后</a:t>
            </a:r>
            <a:r>
              <a:rPr lang="en-US" altLang="zh-CN" sz="2400" dirty="0">
                <a:latin typeface="+mn-ea"/>
              </a:rPr>
              <a:t>7-9</a:t>
            </a:r>
            <a:r>
              <a:rPr lang="zh-CN" altLang="en-US" sz="2400" dirty="0">
                <a:latin typeface="+mn-ea"/>
              </a:rPr>
              <a:t>天），</a:t>
            </a:r>
            <a:r>
              <a:rPr lang="en-US" altLang="zh-CN" sz="2400" dirty="0">
                <a:latin typeface="+mn-ea"/>
              </a:rPr>
              <a:t>P</a:t>
            </a:r>
            <a:r>
              <a:rPr lang="zh-CN" altLang="en-US" sz="2400" dirty="0">
                <a:latin typeface="+mn-ea"/>
              </a:rPr>
              <a:t>≥</a:t>
            </a:r>
            <a:r>
              <a:rPr lang="en-US" altLang="zh-CN" sz="2400" dirty="0">
                <a:latin typeface="+mn-ea"/>
              </a:rPr>
              <a:t>3ng/ml</a:t>
            </a:r>
            <a:r>
              <a:rPr lang="zh-CN" altLang="en-US" sz="2400" dirty="0">
                <a:latin typeface="+mn-ea"/>
              </a:rPr>
              <a:t>，给予</a:t>
            </a:r>
            <a:r>
              <a:rPr lang="en-US" altLang="zh-CN" sz="2400" dirty="0" err="1">
                <a:latin typeface="+mn-ea"/>
              </a:rPr>
              <a:t>GnRHa</a:t>
            </a:r>
            <a:r>
              <a:rPr lang="zh-CN" altLang="en-US" sz="2400" dirty="0">
                <a:latin typeface="+mn-ea"/>
              </a:rPr>
              <a:t>降调，减少</a:t>
            </a:r>
            <a:r>
              <a:rPr lang="en-US" altLang="zh-CN" sz="2400" dirty="0">
                <a:latin typeface="+mn-ea"/>
              </a:rPr>
              <a:t>Flare-up</a:t>
            </a:r>
            <a:r>
              <a:rPr lang="zh-CN" altLang="en-US" sz="2400" dirty="0">
                <a:latin typeface="+mn-ea"/>
              </a:rPr>
              <a:t>；</a:t>
            </a:r>
            <a:endParaRPr lang="en-US" altLang="zh-CN" sz="2400" dirty="0">
              <a:latin typeface="+mn-ea"/>
            </a:endParaRPr>
          </a:p>
          <a:p>
            <a:pPr>
              <a:lnSpc>
                <a:spcPct val="150000"/>
              </a:lnSpc>
            </a:pPr>
            <a:r>
              <a:rPr lang="en-US" altLang="zh-CN" sz="2400" dirty="0" err="1">
                <a:latin typeface="+mn-ea"/>
              </a:rPr>
              <a:t>GnRHa</a:t>
            </a:r>
            <a:r>
              <a:rPr lang="zh-CN" altLang="en-US" sz="2400" dirty="0">
                <a:latin typeface="+mn-ea"/>
              </a:rPr>
              <a:t>作用≥</a:t>
            </a:r>
            <a:r>
              <a:rPr lang="en-US" altLang="zh-CN" sz="2400" dirty="0">
                <a:latin typeface="+mn-ea"/>
              </a:rPr>
              <a:t>12</a:t>
            </a:r>
            <a:r>
              <a:rPr lang="zh-CN" altLang="en-US" sz="2400" dirty="0">
                <a:latin typeface="+mn-ea"/>
              </a:rPr>
              <a:t>天，垂体才能达到稳定的降调状态。</a:t>
            </a:r>
            <a:endParaRPr lang="en-US" altLang="zh-CN" sz="2400" dirty="0">
              <a:latin typeface="+mn-ea"/>
            </a:endParaRPr>
          </a:p>
          <a:p>
            <a:pPr>
              <a:lnSpc>
                <a:spcPct val="150000"/>
              </a:lnSpc>
              <a:buFont typeface="Wingdings" panose="05000000000000000000" pitchFamily="2" charset="2"/>
              <a:buChar char="l"/>
            </a:pPr>
            <a:endParaRPr lang="zh-CN" altLang="en-US" sz="2400" dirty="0">
              <a:latin typeface="+mn-ea"/>
            </a:endParaRPr>
          </a:p>
        </p:txBody>
      </p:sp>
      <p:grpSp>
        <p:nvGrpSpPr>
          <p:cNvPr id="4" name="组合 18"/>
          <p:cNvGrpSpPr/>
          <p:nvPr/>
        </p:nvGrpSpPr>
        <p:grpSpPr bwMode="auto">
          <a:xfrm>
            <a:off x="633730" y="626110"/>
            <a:ext cx="926465" cy="980440"/>
            <a:chOff x="1010369" y="2724150"/>
            <a:chExt cx="2044700" cy="2044700"/>
          </a:xfrm>
        </p:grpSpPr>
        <p:sp>
          <p:nvSpPr>
            <p:cNvPr id="5" name="MH_Other_1"/>
            <p:cNvSpPr/>
            <p:nvPr>
              <p:custDataLst>
                <p:tags r:id="rId1"/>
              </p:custDataLst>
            </p:nvPr>
          </p:nvSpPr>
          <p:spPr>
            <a:xfrm>
              <a:off x="1010369" y="2724150"/>
              <a:ext cx="2044700" cy="20447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eaLnBrk="1" hangingPunct="1">
                <a:defRPr/>
              </a:pPr>
              <a:endParaRPr lang="zh-HK" altLang="en-US">
                <a:solidFill>
                  <a:srgbClr val="FFFFFF"/>
                </a:solidFill>
                <a:ea typeface="PMingLiU" panose="02020500000000000000" pitchFamily="18" charset="-120"/>
              </a:endParaRPr>
            </a:p>
          </p:txBody>
        </p:sp>
        <p:sp>
          <p:nvSpPr>
            <p:cNvPr id="6" name="MH_Other_2"/>
            <p:cNvSpPr/>
            <p:nvPr>
              <p:custDataLst>
                <p:tags r:id="rId2"/>
              </p:custDataLst>
            </p:nvPr>
          </p:nvSpPr>
          <p:spPr bwMode="auto">
            <a:xfrm>
              <a:off x="1402482" y="3105150"/>
              <a:ext cx="1362075" cy="1282700"/>
            </a:xfrm>
            <a:custGeom>
              <a:avLst/>
              <a:gdLst>
                <a:gd name="T0" fmla="*/ 373679 w 1361803"/>
                <a:gd name="T1" fmla="*/ 893280 h 1281345"/>
                <a:gd name="T2" fmla="*/ 476295 w 1361803"/>
                <a:gd name="T3" fmla="*/ 935175 h 1281345"/>
                <a:gd name="T4" fmla="*/ 554250 w 1361803"/>
                <a:gd name="T5" fmla="*/ 952362 h 1281345"/>
                <a:gd name="T6" fmla="*/ 528590 w 1361803"/>
                <a:gd name="T7" fmla="*/ 1029706 h 1281345"/>
                <a:gd name="T8" fmla="*/ 460509 w 1361803"/>
                <a:gd name="T9" fmla="*/ 1052265 h 1281345"/>
                <a:gd name="T10" fmla="*/ 352951 w 1361803"/>
                <a:gd name="T11" fmla="*/ 988885 h 1281345"/>
                <a:gd name="T12" fmla="*/ 286842 w 1361803"/>
                <a:gd name="T13" fmla="*/ 1061933 h 1281345"/>
                <a:gd name="T14" fmla="*/ 312496 w 1361803"/>
                <a:gd name="T15" fmla="*/ 896499 h 1281345"/>
                <a:gd name="T16" fmla="*/ 274805 w 1361803"/>
                <a:gd name="T17" fmla="*/ 694669 h 1281345"/>
                <a:gd name="T18" fmla="*/ 666053 w 1361803"/>
                <a:gd name="T19" fmla="*/ 694669 h 1281345"/>
                <a:gd name="T20" fmla="*/ 633444 w 1361803"/>
                <a:gd name="T21" fmla="*/ 780505 h 1281345"/>
                <a:gd name="T22" fmla="*/ 270851 w 1361803"/>
                <a:gd name="T23" fmla="*/ 785869 h 1281345"/>
                <a:gd name="T24" fmla="*/ 256030 w 1361803"/>
                <a:gd name="T25" fmla="*/ 713981 h 1281345"/>
                <a:gd name="T26" fmla="*/ 278614 w 1361803"/>
                <a:gd name="T27" fmla="*/ 509998 h 1281345"/>
                <a:gd name="T28" fmla="*/ 747074 w 1361803"/>
                <a:gd name="T29" fmla="*/ 509998 h 1281345"/>
                <a:gd name="T30" fmla="*/ 766841 w 1361803"/>
                <a:gd name="T31" fmla="*/ 562669 h 1281345"/>
                <a:gd name="T32" fmla="*/ 279600 w 1361803"/>
                <a:gd name="T33" fmla="*/ 600290 h 1281345"/>
                <a:gd name="T34" fmla="*/ 256864 w 1361803"/>
                <a:gd name="T35" fmla="*/ 533647 h 1281345"/>
                <a:gd name="T36" fmla="*/ 944780 w 1361803"/>
                <a:gd name="T37" fmla="*/ 458274 h 1281345"/>
                <a:gd name="T38" fmla="*/ 1023792 w 1361803"/>
                <a:gd name="T39" fmla="*/ 651660 h 1281345"/>
                <a:gd name="T40" fmla="*/ 636622 w 1361803"/>
                <a:gd name="T41" fmla="*/ 1053479 h 1281345"/>
                <a:gd name="T42" fmla="*/ 602052 w 1361803"/>
                <a:gd name="T43" fmla="*/ 1023396 h 1281345"/>
                <a:gd name="T44" fmla="*/ 940832 w 1361803"/>
                <a:gd name="T45" fmla="*/ 465792 h 1281345"/>
                <a:gd name="T46" fmla="*/ 1339834 w 1361803"/>
                <a:gd name="T47" fmla="*/ 326445 h 1281345"/>
                <a:gd name="T48" fmla="*/ 1356626 w 1361803"/>
                <a:gd name="T49" fmla="*/ 377957 h 1281345"/>
                <a:gd name="T50" fmla="*/ 1136390 w 1361803"/>
                <a:gd name="T51" fmla="*/ 672009 h 1281345"/>
                <a:gd name="T52" fmla="*/ 1083055 w 1361803"/>
                <a:gd name="T53" fmla="*/ 684887 h 1281345"/>
                <a:gd name="T54" fmla="*/ 1123546 w 1361803"/>
                <a:gd name="T55" fmla="*/ 603326 h 1281345"/>
                <a:gd name="T56" fmla="*/ 1313170 w 1361803"/>
                <a:gd name="T57" fmla="*/ 338250 h 1281345"/>
                <a:gd name="T58" fmla="*/ 526874 w 1361803"/>
                <a:gd name="T59" fmla="*/ 231859 h 1281345"/>
                <a:gd name="T60" fmla="*/ 766841 w 1361803"/>
                <a:gd name="T61" fmla="*/ 247982 h 1281345"/>
                <a:gd name="T62" fmla="*/ 750057 w 1361803"/>
                <a:gd name="T63" fmla="*/ 322152 h 1281345"/>
                <a:gd name="T64" fmla="*/ 529841 w 1361803"/>
                <a:gd name="T65" fmla="*/ 322152 h 1281345"/>
                <a:gd name="T66" fmla="*/ 512061 w 1361803"/>
                <a:gd name="T67" fmla="*/ 249058 h 1281345"/>
                <a:gd name="T68" fmla="*/ 1245668 w 1361803"/>
                <a:gd name="T69" fmla="*/ 139414 h 1281345"/>
                <a:gd name="T70" fmla="*/ 1309383 w 1361803"/>
                <a:gd name="T71" fmla="*/ 242568 h 1281345"/>
                <a:gd name="T72" fmla="*/ 1116751 w 1361803"/>
                <a:gd name="T73" fmla="*/ 537676 h 1281345"/>
                <a:gd name="T74" fmla="*/ 998202 w 1361803"/>
                <a:gd name="T75" fmla="*/ 389587 h 1281345"/>
                <a:gd name="T76" fmla="*/ 1207635 w 1361803"/>
                <a:gd name="T77" fmla="*/ 150280 h 1281345"/>
                <a:gd name="T78" fmla="*/ 327070 w 1361803"/>
                <a:gd name="T79" fmla="*/ 0 h 1281345"/>
                <a:gd name="T80" fmla="*/ 1023705 w 1361803"/>
                <a:gd name="T81" fmla="*/ 138515 h 1281345"/>
                <a:gd name="T82" fmla="*/ 1015805 w 1361803"/>
                <a:gd name="T83" fmla="*/ 240524 h 1281345"/>
                <a:gd name="T84" fmla="*/ 910073 w 1361803"/>
                <a:gd name="T85" fmla="*/ 384408 h 1281345"/>
                <a:gd name="T86" fmla="*/ 897226 w 1361803"/>
                <a:gd name="T87" fmla="*/ 317835 h 1281345"/>
                <a:gd name="T88" fmla="*/ 872522 w 1361803"/>
                <a:gd name="T89" fmla="*/ 137442 h 1281345"/>
                <a:gd name="T90" fmla="*/ 382405 w 1361803"/>
                <a:gd name="T91" fmla="*/ 137442 h 1281345"/>
                <a:gd name="T92" fmla="*/ 382405 w 1361803"/>
                <a:gd name="T93" fmla="*/ 317835 h 1281345"/>
                <a:gd name="T94" fmla="*/ 143284 w 1361803"/>
                <a:gd name="T95" fmla="*/ 414474 h 1281345"/>
                <a:gd name="T96" fmla="*/ 126479 w 1361803"/>
                <a:gd name="T97" fmla="*/ 433800 h 1281345"/>
                <a:gd name="T98" fmla="*/ 151183 w 1361803"/>
                <a:gd name="T99" fmla="*/ 1157517 h 1281345"/>
                <a:gd name="T100" fmla="*/ 897226 w 1361803"/>
                <a:gd name="T101" fmla="*/ 1129599 h 1281345"/>
                <a:gd name="T102" fmla="*/ 903153 w 1361803"/>
                <a:gd name="T103" fmla="*/ 913771 h 1281345"/>
                <a:gd name="T104" fmla="*/ 1022719 w 1361803"/>
                <a:gd name="T105" fmla="*/ 777404 h 1281345"/>
                <a:gd name="T106" fmla="*/ 1023705 w 1361803"/>
                <a:gd name="T107" fmla="*/ 1147854 h 1281345"/>
                <a:gd name="T108" fmla="*/ 131420 w 1361803"/>
                <a:gd name="T109" fmla="*/ 1294960 h 1281345"/>
                <a:gd name="T110" fmla="*/ 0 w 1361803"/>
                <a:gd name="T111" fmla="*/ 339309 h 1281345"/>
                <a:gd name="T112" fmla="*/ 261853 w 1361803"/>
                <a:gd name="T113" fmla="*/ 28991 h 12813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 name="圆角矩形标注 14"/>
          <p:cNvSpPr/>
          <p:nvPr/>
        </p:nvSpPr>
        <p:spPr>
          <a:xfrm>
            <a:off x="1571625" y="505460"/>
            <a:ext cx="2685415" cy="509905"/>
          </a:xfrm>
          <a:prstGeom prst="wedgeRoundRectCallout">
            <a:avLst>
              <a:gd name="adj1" fmla="val -50070"/>
              <a:gd name="adj2" fmla="val 705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err="1">
                <a:latin typeface="黑体" panose="02010609060101010101" pitchFamily="49" charset="-122"/>
                <a:ea typeface="黑体" panose="02010609060101010101" pitchFamily="49" charset="-122"/>
              </a:rPr>
              <a:t>GnRHa</a:t>
            </a:r>
            <a:r>
              <a:rPr lang="zh-CN" altLang="en-US" sz="2400" dirty="0">
                <a:latin typeface="黑体" panose="02010609060101010101" pitchFamily="49" charset="-122"/>
                <a:ea typeface="黑体" panose="02010609060101010101" pitchFamily="49" charset="-122"/>
              </a:rPr>
              <a:t>降调节</a:t>
            </a:r>
          </a:p>
        </p:txBody>
      </p:sp>
      <p:pic>
        <p:nvPicPr>
          <p:cNvPr id="11" name="图片 10" descr="地图上有字&#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760412"/>
            <a:ext cx="4867954" cy="528711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lnSpc>
                <a:spcPct val="150000"/>
              </a:lnSpc>
            </a:pPr>
            <a:r>
              <a:rPr lang="zh-CN" altLang="en-US" sz="2400" dirty="0">
                <a:latin typeface="+mn-ea"/>
              </a:rPr>
              <a:t>垂体达到稳定的降调状态方可启动</a:t>
            </a:r>
            <a:r>
              <a:rPr lang="en-US" altLang="zh-CN" sz="2400" dirty="0" err="1">
                <a:latin typeface="+mn-ea"/>
              </a:rPr>
              <a:t>Gn</a:t>
            </a:r>
            <a:r>
              <a:rPr lang="zh-CN" altLang="en-US" sz="2400" dirty="0">
                <a:latin typeface="+mn-ea"/>
              </a:rPr>
              <a:t>促排：</a:t>
            </a:r>
            <a:endParaRPr lang="en-US" altLang="zh-CN" sz="2400" dirty="0">
              <a:latin typeface="+mn-ea"/>
            </a:endParaRPr>
          </a:p>
          <a:p>
            <a:pPr marL="514350" indent="-514350">
              <a:lnSpc>
                <a:spcPct val="150000"/>
              </a:lnSpc>
              <a:buFont typeface="+mj-ea"/>
              <a:buAutoNum type="circleNumDbPlain"/>
            </a:pPr>
            <a:r>
              <a:rPr lang="en-US" altLang="zh-CN" sz="2400" dirty="0">
                <a:latin typeface="+mn-ea"/>
              </a:rPr>
              <a:t>FSH</a:t>
            </a:r>
            <a:r>
              <a:rPr lang="zh-CN" altLang="en-US" sz="2400" dirty="0">
                <a:latin typeface="+mn-ea"/>
              </a:rPr>
              <a:t>＜</a:t>
            </a:r>
            <a:r>
              <a:rPr lang="en-US" altLang="zh-CN" sz="2400" dirty="0">
                <a:latin typeface="+mn-ea"/>
              </a:rPr>
              <a:t>5mIU/ml</a:t>
            </a:r>
            <a:r>
              <a:rPr lang="zh-CN" altLang="en-US" sz="2400" dirty="0">
                <a:latin typeface="+mn-ea"/>
              </a:rPr>
              <a:t>、</a:t>
            </a:r>
            <a:r>
              <a:rPr lang="en-US" altLang="zh-CN" sz="2400" dirty="0">
                <a:latin typeface="+mn-ea"/>
              </a:rPr>
              <a:t>LH</a:t>
            </a:r>
            <a:r>
              <a:rPr lang="zh-CN" altLang="en-US" sz="2400" dirty="0">
                <a:latin typeface="+mn-ea"/>
              </a:rPr>
              <a:t>＜</a:t>
            </a:r>
            <a:r>
              <a:rPr lang="en-US" altLang="zh-CN" sz="2400" dirty="0">
                <a:latin typeface="+mn-ea"/>
              </a:rPr>
              <a:t>5mIU/ml</a:t>
            </a:r>
            <a:r>
              <a:rPr lang="zh-CN" altLang="en-US" sz="2400" dirty="0">
                <a:latin typeface="+mn-ea"/>
              </a:rPr>
              <a:t>、</a:t>
            </a:r>
            <a:r>
              <a:rPr lang="en-US" altLang="zh-CN" sz="2400" dirty="0">
                <a:latin typeface="+mn-ea"/>
              </a:rPr>
              <a:t>E2</a:t>
            </a:r>
            <a:r>
              <a:rPr lang="zh-CN" altLang="en-US" sz="2400" dirty="0">
                <a:latin typeface="+mn-ea"/>
              </a:rPr>
              <a:t>＜</a:t>
            </a:r>
            <a:r>
              <a:rPr lang="en-US" altLang="zh-CN" sz="2400" dirty="0">
                <a:latin typeface="+mn-ea"/>
              </a:rPr>
              <a:t>50pg/ml</a:t>
            </a:r>
            <a:r>
              <a:rPr lang="zh-CN" altLang="en-US" sz="2400" dirty="0">
                <a:latin typeface="+mn-ea"/>
              </a:rPr>
              <a:t>、</a:t>
            </a:r>
            <a:r>
              <a:rPr lang="en-US" altLang="zh-CN" sz="2400" dirty="0">
                <a:latin typeface="+mn-ea"/>
              </a:rPr>
              <a:t>P</a:t>
            </a:r>
            <a:r>
              <a:rPr lang="zh-CN" altLang="en-US" sz="2400" dirty="0">
                <a:latin typeface="+mn-ea"/>
              </a:rPr>
              <a:t>＜</a:t>
            </a:r>
            <a:r>
              <a:rPr lang="en-US" altLang="zh-CN" sz="2400" dirty="0">
                <a:latin typeface="+mn-ea"/>
              </a:rPr>
              <a:t>1ng/ml</a:t>
            </a:r>
          </a:p>
          <a:p>
            <a:pPr marL="514350" indent="-514350">
              <a:lnSpc>
                <a:spcPct val="150000"/>
              </a:lnSpc>
              <a:buFont typeface="+mj-ea"/>
              <a:buAutoNum type="circleNumDbPlain"/>
            </a:pPr>
            <a:r>
              <a:rPr lang="zh-CN" altLang="en-US" sz="2400" dirty="0">
                <a:latin typeface="+mn-ea"/>
              </a:rPr>
              <a:t>子宫内膜厚度＜</a:t>
            </a:r>
            <a:r>
              <a:rPr lang="en-US" altLang="zh-CN" sz="2400" dirty="0">
                <a:latin typeface="+mn-ea"/>
              </a:rPr>
              <a:t>10mm</a:t>
            </a:r>
          </a:p>
          <a:p>
            <a:pPr marL="514350" indent="-514350">
              <a:lnSpc>
                <a:spcPct val="150000"/>
              </a:lnSpc>
              <a:buFont typeface="+mj-ea"/>
              <a:buAutoNum type="circleNumDbPlain"/>
            </a:pPr>
            <a:r>
              <a:rPr lang="zh-CN" altLang="en-US" sz="2400" dirty="0">
                <a:latin typeface="+mn-ea"/>
              </a:rPr>
              <a:t>双卵巢卵泡直径均＜</a:t>
            </a:r>
            <a:r>
              <a:rPr lang="en-US" altLang="zh-CN" sz="2400" dirty="0">
                <a:latin typeface="+mn-ea"/>
              </a:rPr>
              <a:t>10mm</a:t>
            </a:r>
          </a:p>
          <a:p>
            <a:pPr>
              <a:lnSpc>
                <a:spcPct val="150000"/>
              </a:lnSpc>
            </a:pPr>
            <a:r>
              <a:rPr lang="zh-CN" altLang="en-US" sz="2400" dirty="0">
                <a:latin typeface="+mn-ea"/>
                <a:cs typeface="黑体" panose="02010609060101010101" pitchFamily="49" charset="-122"/>
                <a:sym typeface="+mn-ea"/>
              </a:rPr>
              <a:t>Gn起始剂量根据病人年龄、BMI、AMH、AFC、基础</a:t>
            </a:r>
            <a:r>
              <a:rPr lang="en-US" altLang="zh-CN" sz="2400" dirty="0">
                <a:latin typeface="+mn-ea"/>
                <a:cs typeface="黑体" panose="02010609060101010101" pitchFamily="49" charset="-122"/>
                <a:sym typeface="+mn-ea"/>
              </a:rPr>
              <a:t>FSH</a:t>
            </a:r>
            <a:r>
              <a:rPr lang="zh-CN" altLang="en-US" sz="2400" dirty="0">
                <a:latin typeface="+mn-ea"/>
                <a:cs typeface="黑体" panose="02010609060101010101" pitchFamily="49" charset="-122"/>
                <a:sym typeface="+mn-ea"/>
              </a:rPr>
              <a:t>水平及既往治疗周期用药情况决定</a:t>
            </a:r>
            <a:endParaRPr lang="zh-CN" altLang="en-US" sz="2400" dirty="0">
              <a:latin typeface="+mn-ea"/>
            </a:endParaRPr>
          </a:p>
        </p:txBody>
      </p:sp>
      <p:grpSp>
        <p:nvGrpSpPr>
          <p:cNvPr id="4" name="组合 18"/>
          <p:cNvGrpSpPr/>
          <p:nvPr/>
        </p:nvGrpSpPr>
        <p:grpSpPr bwMode="auto">
          <a:xfrm>
            <a:off x="633730" y="626110"/>
            <a:ext cx="926465" cy="980440"/>
            <a:chOff x="1010369" y="2724150"/>
            <a:chExt cx="2044700" cy="2044700"/>
          </a:xfrm>
        </p:grpSpPr>
        <p:sp>
          <p:nvSpPr>
            <p:cNvPr id="5" name="MH_Other_1"/>
            <p:cNvSpPr/>
            <p:nvPr>
              <p:custDataLst>
                <p:tags r:id="rId1"/>
              </p:custDataLst>
            </p:nvPr>
          </p:nvSpPr>
          <p:spPr>
            <a:xfrm>
              <a:off x="1010369" y="2724150"/>
              <a:ext cx="2044700" cy="20447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eaLnBrk="1" hangingPunct="1">
                <a:defRPr/>
              </a:pPr>
              <a:endParaRPr lang="zh-HK" altLang="en-US">
                <a:solidFill>
                  <a:srgbClr val="FFFFFF"/>
                </a:solidFill>
                <a:ea typeface="PMingLiU" panose="02020500000000000000" pitchFamily="18" charset="-120"/>
              </a:endParaRPr>
            </a:p>
          </p:txBody>
        </p:sp>
        <p:sp>
          <p:nvSpPr>
            <p:cNvPr id="6" name="MH_Other_2"/>
            <p:cNvSpPr/>
            <p:nvPr>
              <p:custDataLst>
                <p:tags r:id="rId2"/>
              </p:custDataLst>
            </p:nvPr>
          </p:nvSpPr>
          <p:spPr bwMode="auto">
            <a:xfrm>
              <a:off x="1402482" y="3105150"/>
              <a:ext cx="1362075" cy="1282700"/>
            </a:xfrm>
            <a:custGeom>
              <a:avLst/>
              <a:gdLst>
                <a:gd name="T0" fmla="*/ 373679 w 1361803"/>
                <a:gd name="T1" fmla="*/ 893280 h 1281345"/>
                <a:gd name="T2" fmla="*/ 476295 w 1361803"/>
                <a:gd name="T3" fmla="*/ 935175 h 1281345"/>
                <a:gd name="T4" fmla="*/ 554250 w 1361803"/>
                <a:gd name="T5" fmla="*/ 952362 h 1281345"/>
                <a:gd name="T6" fmla="*/ 528590 w 1361803"/>
                <a:gd name="T7" fmla="*/ 1029706 h 1281345"/>
                <a:gd name="T8" fmla="*/ 460509 w 1361803"/>
                <a:gd name="T9" fmla="*/ 1052265 h 1281345"/>
                <a:gd name="T10" fmla="*/ 352951 w 1361803"/>
                <a:gd name="T11" fmla="*/ 988885 h 1281345"/>
                <a:gd name="T12" fmla="*/ 286842 w 1361803"/>
                <a:gd name="T13" fmla="*/ 1061933 h 1281345"/>
                <a:gd name="T14" fmla="*/ 312496 w 1361803"/>
                <a:gd name="T15" fmla="*/ 896499 h 1281345"/>
                <a:gd name="T16" fmla="*/ 274805 w 1361803"/>
                <a:gd name="T17" fmla="*/ 694669 h 1281345"/>
                <a:gd name="T18" fmla="*/ 666053 w 1361803"/>
                <a:gd name="T19" fmla="*/ 694669 h 1281345"/>
                <a:gd name="T20" fmla="*/ 633444 w 1361803"/>
                <a:gd name="T21" fmla="*/ 780505 h 1281345"/>
                <a:gd name="T22" fmla="*/ 270851 w 1361803"/>
                <a:gd name="T23" fmla="*/ 785869 h 1281345"/>
                <a:gd name="T24" fmla="*/ 256030 w 1361803"/>
                <a:gd name="T25" fmla="*/ 713981 h 1281345"/>
                <a:gd name="T26" fmla="*/ 278614 w 1361803"/>
                <a:gd name="T27" fmla="*/ 509998 h 1281345"/>
                <a:gd name="T28" fmla="*/ 747074 w 1361803"/>
                <a:gd name="T29" fmla="*/ 509998 h 1281345"/>
                <a:gd name="T30" fmla="*/ 766841 w 1361803"/>
                <a:gd name="T31" fmla="*/ 562669 h 1281345"/>
                <a:gd name="T32" fmla="*/ 279600 w 1361803"/>
                <a:gd name="T33" fmla="*/ 600290 h 1281345"/>
                <a:gd name="T34" fmla="*/ 256864 w 1361803"/>
                <a:gd name="T35" fmla="*/ 533647 h 1281345"/>
                <a:gd name="T36" fmla="*/ 944780 w 1361803"/>
                <a:gd name="T37" fmla="*/ 458274 h 1281345"/>
                <a:gd name="T38" fmla="*/ 1023792 w 1361803"/>
                <a:gd name="T39" fmla="*/ 651660 h 1281345"/>
                <a:gd name="T40" fmla="*/ 636622 w 1361803"/>
                <a:gd name="T41" fmla="*/ 1053479 h 1281345"/>
                <a:gd name="T42" fmla="*/ 602052 w 1361803"/>
                <a:gd name="T43" fmla="*/ 1023396 h 1281345"/>
                <a:gd name="T44" fmla="*/ 940832 w 1361803"/>
                <a:gd name="T45" fmla="*/ 465792 h 1281345"/>
                <a:gd name="T46" fmla="*/ 1339834 w 1361803"/>
                <a:gd name="T47" fmla="*/ 326445 h 1281345"/>
                <a:gd name="T48" fmla="*/ 1356626 w 1361803"/>
                <a:gd name="T49" fmla="*/ 377957 h 1281345"/>
                <a:gd name="T50" fmla="*/ 1136390 w 1361803"/>
                <a:gd name="T51" fmla="*/ 672009 h 1281345"/>
                <a:gd name="T52" fmla="*/ 1083055 w 1361803"/>
                <a:gd name="T53" fmla="*/ 684887 h 1281345"/>
                <a:gd name="T54" fmla="*/ 1123546 w 1361803"/>
                <a:gd name="T55" fmla="*/ 603326 h 1281345"/>
                <a:gd name="T56" fmla="*/ 1313170 w 1361803"/>
                <a:gd name="T57" fmla="*/ 338250 h 1281345"/>
                <a:gd name="T58" fmla="*/ 526874 w 1361803"/>
                <a:gd name="T59" fmla="*/ 231859 h 1281345"/>
                <a:gd name="T60" fmla="*/ 766841 w 1361803"/>
                <a:gd name="T61" fmla="*/ 247982 h 1281345"/>
                <a:gd name="T62" fmla="*/ 750057 w 1361803"/>
                <a:gd name="T63" fmla="*/ 322152 h 1281345"/>
                <a:gd name="T64" fmla="*/ 529841 w 1361803"/>
                <a:gd name="T65" fmla="*/ 322152 h 1281345"/>
                <a:gd name="T66" fmla="*/ 512061 w 1361803"/>
                <a:gd name="T67" fmla="*/ 249058 h 1281345"/>
                <a:gd name="T68" fmla="*/ 1245668 w 1361803"/>
                <a:gd name="T69" fmla="*/ 139414 h 1281345"/>
                <a:gd name="T70" fmla="*/ 1309383 w 1361803"/>
                <a:gd name="T71" fmla="*/ 242568 h 1281345"/>
                <a:gd name="T72" fmla="*/ 1116751 w 1361803"/>
                <a:gd name="T73" fmla="*/ 537676 h 1281345"/>
                <a:gd name="T74" fmla="*/ 998202 w 1361803"/>
                <a:gd name="T75" fmla="*/ 389587 h 1281345"/>
                <a:gd name="T76" fmla="*/ 1207635 w 1361803"/>
                <a:gd name="T77" fmla="*/ 150280 h 1281345"/>
                <a:gd name="T78" fmla="*/ 327070 w 1361803"/>
                <a:gd name="T79" fmla="*/ 0 h 1281345"/>
                <a:gd name="T80" fmla="*/ 1023705 w 1361803"/>
                <a:gd name="T81" fmla="*/ 138515 h 1281345"/>
                <a:gd name="T82" fmla="*/ 1015805 w 1361803"/>
                <a:gd name="T83" fmla="*/ 240524 h 1281345"/>
                <a:gd name="T84" fmla="*/ 910073 w 1361803"/>
                <a:gd name="T85" fmla="*/ 384408 h 1281345"/>
                <a:gd name="T86" fmla="*/ 897226 w 1361803"/>
                <a:gd name="T87" fmla="*/ 317835 h 1281345"/>
                <a:gd name="T88" fmla="*/ 872522 w 1361803"/>
                <a:gd name="T89" fmla="*/ 137442 h 1281345"/>
                <a:gd name="T90" fmla="*/ 382405 w 1361803"/>
                <a:gd name="T91" fmla="*/ 137442 h 1281345"/>
                <a:gd name="T92" fmla="*/ 382405 w 1361803"/>
                <a:gd name="T93" fmla="*/ 317835 h 1281345"/>
                <a:gd name="T94" fmla="*/ 143284 w 1361803"/>
                <a:gd name="T95" fmla="*/ 414474 h 1281345"/>
                <a:gd name="T96" fmla="*/ 126479 w 1361803"/>
                <a:gd name="T97" fmla="*/ 433800 h 1281345"/>
                <a:gd name="T98" fmla="*/ 151183 w 1361803"/>
                <a:gd name="T99" fmla="*/ 1157517 h 1281345"/>
                <a:gd name="T100" fmla="*/ 897226 w 1361803"/>
                <a:gd name="T101" fmla="*/ 1129599 h 1281345"/>
                <a:gd name="T102" fmla="*/ 903153 w 1361803"/>
                <a:gd name="T103" fmla="*/ 913771 h 1281345"/>
                <a:gd name="T104" fmla="*/ 1022719 w 1361803"/>
                <a:gd name="T105" fmla="*/ 777404 h 1281345"/>
                <a:gd name="T106" fmla="*/ 1023705 w 1361803"/>
                <a:gd name="T107" fmla="*/ 1147854 h 1281345"/>
                <a:gd name="T108" fmla="*/ 131420 w 1361803"/>
                <a:gd name="T109" fmla="*/ 1294960 h 1281345"/>
                <a:gd name="T110" fmla="*/ 0 w 1361803"/>
                <a:gd name="T111" fmla="*/ 339309 h 1281345"/>
                <a:gd name="T112" fmla="*/ 261853 w 1361803"/>
                <a:gd name="T113" fmla="*/ 28991 h 12813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 name="圆角矩形标注 14"/>
          <p:cNvSpPr/>
          <p:nvPr/>
        </p:nvSpPr>
        <p:spPr>
          <a:xfrm>
            <a:off x="1571625" y="505460"/>
            <a:ext cx="2685415" cy="509905"/>
          </a:xfrm>
          <a:prstGeom prst="wedgeRoundRectCallout">
            <a:avLst>
              <a:gd name="adj1" fmla="val -50070"/>
              <a:gd name="adj2" fmla="val 705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err="1">
                <a:latin typeface="黑体" panose="02010609060101010101" pitchFamily="49" charset="-122"/>
                <a:ea typeface="黑体" panose="02010609060101010101" pitchFamily="49" charset="-122"/>
              </a:rPr>
              <a:t>Gn</a:t>
            </a:r>
            <a:r>
              <a:rPr lang="zh-CN" altLang="en-US" sz="2400" dirty="0">
                <a:latin typeface="黑体" panose="02010609060101010101" pitchFamily="49" charset="-122"/>
                <a:ea typeface="黑体" panose="02010609060101010101" pitchFamily="49" charset="-122"/>
              </a:rPr>
              <a:t>启动</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5"/>
            <a:ext cx="10515600" cy="2524994"/>
          </a:xfrm>
        </p:spPr>
        <p:txBody>
          <a:bodyPr>
            <a:normAutofit/>
          </a:bodyPr>
          <a:lstStyle/>
          <a:p>
            <a:pPr>
              <a:lnSpc>
                <a:spcPct val="150000"/>
              </a:lnSpc>
            </a:pPr>
            <a:r>
              <a:rPr lang="en-US" altLang="zh-CN" sz="2400" dirty="0" err="1">
                <a:latin typeface="+mn-ea"/>
                <a:cs typeface="黑体" panose="02010609060101010101" pitchFamily="49" charset="-122"/>
                <a:sym typeface="+mn-ea"/>
              </a:rPr>
              <a:t>Gn</a:t>
            </a:r>
            <a:r>
              <a:rPr lang="zh-CN" altLang="en-US" sz="2400" dirty="0">
                <a:latin typeface="+mn-ea"/>
                <a:cs typeface="黑体" panose="02010609060101010101" pitchFamily="49" charset="-122"/>
                <a:sym typeface="+mn-ea"/>
              </a:rPr>
              <a:t>促排期间定期</a:t>
            </a:r>
            <a:r>
              <a:rPr lang="en-US" altLang="zh-CN" sz="2400" dirty="0">
                <a:latin typeface="+mn-ea"/>
                <a:cs typeface="黑体" panose="02010609060101010101" pitchFamily="49" charset="-122"/>
                <a:sym typeface="+mn-ea"/>
              </a:rPr>
              <a:t>B</a:t>
            </a:r>
            <a:r>
              <a:rPr lang="zh-CN" altLang="en-US" sz="2400" dirty="0">
                <a:latin typeface="+mn-ea"/>
                <a:cs typeface="黑体" panose="02010609060101010101" pitchFamily="49" charset="-122"/>
                <a:sym typeface="+mn-ea"/>
              </a:rPr>
              <a:t>超和性激素监测，根据卵泡直径和</a:t>
            </a:r>
            <a:r>
              <a:rPr lang="en-US" altLang="zh-CN" sz="2400" dirty="0">
                <a:latin typeface="+mn-ea"/>
                <a:cs typeface="黑体" panose="02010609060101010101" pitchFamily="49" charset="-122"/>
                <a:sym typeface="+mn-ea"/>
              </a:rPr>
              <a:t>FSH</a:t>
            </a:r>
            <a:r>
              <a:rPr lang="zh-CN" altLang="en-US" sz="2400" dirty="0">
                <a:latin typeface="+mn-ea"/>
                <a:cs typeface="黑体" panose="02010609060101010101" pitchFamily="49" charset="-122"/>
                <a:sym typeface="+mn-ea"/>
              </a:rPr>
              <a:t>、</a:t>
            </a:r>
            <a:r>
              <a:rPr lang="en-US" altLang="zh-CN" sz="2400" dirty="0">
                <a:latin typeface="+mn-ea"/>
                <a:cs typeface="黑体" panose="02010609060101010101" pitchFamily="49" charset="-122"/>
                <a:sym typeface="+mn-ea"/>
              </a:rPr>
              <a:t>E2</a:t>
            </a:r>
            <a:r>
              <a:rPr lang="zh-CN" altLang="en-US" sz="2400" dirty="0">
                <a:latin typeface="+mn-ea"/>
                <a:cs typeface="黑体" panose="02010609060101010101" pitchFamily="49" charset="-122"/>
                <a:sym typeface="+mn-ea"/>
              </a:rPr>
              <a:t>水平调整</a:t>
            </a:r>
            <a:r>
              <a:rPr lang="en-US" altLang="zh-CN" sz="2400" dirty="0" err="1">
                <a:latin typeface="+mn-ea"/>
                <a:cs typeface="黑体" panose="02010609060101010101" pitchFamily="49" charset="-122"/>
                <a:sym typeface="+mn-ea"/>
              </a:rPr>
              <a:t>Gn</a:t>
            </a:r>
            <a:r>
              <a:rPr lang="zh-CN" altLang="en-US" sz="2400" dirty="0">
                <a:latin typeface="+mn-ea"/>
                <a:cs typeface="黑体" panose="02010609060101010101" pitchFamily="49" charset="-122"/>
                <a:sym typeface="+mn-ea"/>
              </a:rPr>
              <a:t>剂量；</a:t>
            </a:r>
            <a:endParaRPr lang="en-US" altLang="zh-CN" sz="2400" dirty="0">
              <a:latin typeface="+mn-ea"/>
              <a:cs typeface="黑体" panose="02010609060101010101" pitchFamily="49" charset="-122"/>
              <a:sym typeface="+mn-ea"/>
            </a:endParaRPr>
          </a:p>
          <a:p>
            <a:pPr>
              <a:lnSpc>
                <a:spcPct val="150000"/>
              </a:lnSpc>
            </a:pPr>
            <a:r>
              <a:rPr lang="en-US" altLang="zh-CN" sz="2400" dirty="0" err="1">
                <a:latin typeface="+mn-ea"/>
                <a:sym typeface="+mn-ea"/>
              </a:rPr>
              <a:t>GnRHa</a:t>
            </a:r>
            <a:r>
              <a:rPr lang="zh-CN" altLang="en-US" sz="2400" dirty="0">
                <a:latin typeface="+mn-ea"/>
                <a:sym typeface="+mn-ea"/>
              </a:rPr>
              <a:t>降调方案</a:t>
            </a:r>
            <a:r>
              <a:rPr lang="en-US" altLang="zh-CN" sz="2400" dirty="0" err="1">
                <a:latin typeface="+mn-ea"/>
                <a:sym typeface="+mn-ea"/>
              </a:rPr>
              <a:t>Gn</a:t>
            </a:r>
            <a:r>
              <a:rPr lang="zh-CN" altLang="en-US" sz="2400" dirty="0">
                <a:latin typeface="+mn-ea"/>
                <a:sym typeface="+mn-ea"/>
              </a:rPr>
              <a:t>促排过程中</a:t>
            </a:r>
            <a:r>
              <a:rPr lang="en-US" altLang="zh-CN" sz="2400" dirty="0">
                <a:latin typeface="+mn-ea"/>
                <a:sym typeface="+mn-ea"/>
              </a:rPr>
              <a:t>LH</a:t>
            </a:r>
            <a:r>
              <a:rPr lang="zh-CN" altLang="en-US" sz="2400" dirty="0">
                <a:latin typeface="+mn-ea"/>
                <a:sym typeface="+mn-ea"/>
              </a:rPr>
              <a:t>始终应＜</a:t>
            </a:r>
            <a:r>
              <a:rPr lang="en-US" altLang="zh-CN" sz="2400" dirty="0">
                <a:latin typeface="+mn-ea"/>
                <a:sym typeface="+mn-ea"/>
              </a:rPr>
              <a:t>10mIU/ml</a:t>
            </a:r>
            <a:r>
              <a:rPr lang="zh-CN" altLang="en-US" sz="2400" dirty="0">
                <a:latin typeface="+mn-ea"/>
                <a:sym typeface="+mn-ea"/>
              </a:rPr>
              <a:t>，如出现</a:t>
            </a:r>
            <a:r>
              <a:rPr lang="en-US" altLang="zh-CN" sz="2400" dirty="0">
                <a:latin typeface="+mn-ea"/>
                <a:sym typeface="+mn-ea"/>
              </a:rPr>
              <a:t>LH</a:t>
            </a:r>
            <a:r>
              <a:rPr lang="zh-CN" altLang="en-US" sz="2400" dirty="0">
                <a:latin typeface="+mn-ea"/>
                <a:sym typeface="+mn-ea"/>
              </a:rPr>
              <a:t>＞</a:t>
            </a:r>
            <a:r>
              <a:rPr lang="en-US" altLang="zh-CN" sz="2400" dirty="0">
                <a:latin typeface="+mn-ea"/>
                <a:sym typeface="+mn-ea"/>
              </a:rPr>
              <a:t>10mIU/ml</a:t>
            </a:r>
            <a:r>
              <a:rPr lang="zh-CN" altLang="en-US" sz="2400" dirty="0">
                <a:latin typeface="+mn-ea"/>
                <a:sym typeface="+mn-ea"/>
              </a:rPr>
              <a:t>立即给予</a:t>
            </a:r>
            <a:r>
              <a:rPr lang="en-US" altLang="zh-CN" sz="2400" dirty="0">
                <a:latin typeface="+mn-ea"/>
                <a:sym typeface="+mn-ea"/>
              </a:rPr>
              <a:t>GnRH</a:t>
            </a:r>
            <a:r>
              <a:rPr lang="zh-CN" altLang="en-US" sz="2400" dirty="0">
                <a:latin typeface="+mn-ea"/>
                <a:sym typeface="+mn-ea"/>
              </a:rPr>
              <a:t>拮抗剂注射，预防</a:t>
            </a:r>
            <a:r>
              <a:rPr lang="en-US" altLang="zh-CN" sz="2400" dirty="0">
                <a:latin typeface="+mn-ea"/>
                <a:sym typeface="+mn-ea"/>
              </a:rPr>
              <a:t>LH</a:t>
            </a:r>
            <a:r>
              <a:rPr lang="zh-CN" altLang="en-US" sz="2400" dirty="0">
                <a:latin typeface="+mn-ea"/>
                <a:sym typeface="+mn-ea"/>
              </a:rPr>
              <a:t>峰出现。</a:t>
            </a:r>
            <a:endParaRPr lang="zh-CN" altLang="en-US" sz="2400" dirty="0"/>
          </a:p>
        </p:txBody>
      </p:sp>
      <p:grpSp>
        <p:nvGrpSpPr>
          <p:cNvPr id="4" name="组合 18"/>
          <p:cNvGrpSpPr/>
          <p:nvPr/>
        </p:nvGrpSpPr>
        <p:grpSpPr bwMode="auto">
          <a:xfrm>
            <a:off x="633730" y="626110"/>
            <a:ext cx="926465" cy="980440"/>
            <a:chOff x="1010369" y="2724150"/>
            <a:chExt cx="2044700" cy="2044700"/>
          </a:xfrm>
        </p:grpSpPr>
        <p:sp>
          <p:nvSpPr>
            <p:cNvPr id="5" name="MH_Other_1"/>
            <p:cNvSpPr/>
            <p:nvPr>
              <p:custDataLst>
                <p:tags r:id="rId1"/>
              </p:custDataLst>
            </p:nvPr>
          </p:nvSpPr>
          <p:spPr>
            <a:xfrm>
              <a:off x="1010369" y="2724150"/>
              <a:ext cx="2044700" cy="20447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eaLnBrk="1" hangingPunct="1">
                <a:defRPr/>
              </a:pPr>
              <a:endParaRPr lang="zh-HK" altLang="en-US">
                <a:solidFill>
                  <a:srgbClr val="FFFFFF"/>
                </a:solidFill>
                <a:ea typeface="PMingLiU" panose="02020500000000000000" pitchFamily="18" charset="-120"/>
              </a:endParaRPr>
            </a:p>
          </p:txBody>
        </p:sp>
        <p:sp>
          <p:nvSpPr>
            <p:cNvPr id="6" name="MH_Other_2"/>
            <p:cNvSpPr/>
            <p:nvPr>
              <p:custDataLst>
                <p:tags r:id="rId2"/>
              </p:custDataLst>
            </p:nvPr>
          </p:nvSpPr>
          <p:spPr bwMode="auto">
            <a:xfrm>
              <a:off x="1402482" y="3105150"/>
              <a:ext cx="1362075" cy="1282700"/>
            </a:xfrm>
            <a:custGeom>
              <a:avLst/>
              <a:gdLst>
                <a:gd name="T0" fmla="*/ 373679 w 1361803"/>
                <a:gd name="T1" fmla="*/ 893280 h 1281345"/>
                <a:gd name="T2" fmla="*/ 476295 w 1361803"/>
                <a:gd name="T3" fmla="*/ 935175 h 1281345"/>
                <a:gd name="T4" fmla="*/ 554250 w 1361803"/>
                <a:gd name="T5" fmla="*/ 952362 h 1281345"/>
                <a:gd name="T6" fmla="*/ 528590 w 1361803"/>
                <a:gd name="T7" fmla="*/ 1029706 h 1281345"/>
                <a:gd name="T8" fmla="*/ 460509 w 1361803"/>
                <a:gd name="T9" fmla="*/ 1052265 h 1281345"/>
                <a:gd name="T10" fmla="*/ 352951 w 1361803"/>
                <a:gd name="T11" fmla="*/ 988885 h 1281345"/>
                <a:gd name="T12" fmla="*/ 286842 w 1361803"/>
                <a:gd name="T13" fmla="*/ 1061933 h 1281345"/>
                <a:gd name="T14" fmla="*/ 312496 w 1361803"/>
                <a:gd name="T15" fmla="*/ 896499 h 1281345"/>
                <a:gd name="T16" fmla="*/ 274805 w 1361803"/>
                <a:gd name="T17" fmla="*/ 694669 h 1281345"/>
                <a:gd name="T18" fmla="*/ 666053 w 1361803"/>
                <a:gd name="T19" fmla="*/ 694669 h 1281345"/>
                <a:gd name="T20" fmla="*/ 633444 w 1361803"/>
                <a:gd name="T21" fmla="*/ 780505 h 1281345"/>
                <a:gd name="T22" fmla="*/ 270851 w 1361803"/>
                <a:gd name="T23" fmla="*/ 785869 h 1281345"/>
                <a:gd name="T24" fmla="*/ 256030 w 1361803"/>
                <a:gd name="T25" fmla="*/ 713981 h 1281345"/>
                <a:gd name="T26" fmla="*/ 278614 w 1361803"/>
                <a:gd name="T27" fmla="*/ 509998 h 1281345"/>
                <a:gd name="T28" fmla="*/ 747074 w 1361803"/>
                <a:gd name="T29" fmla="*/ 509998 h 1281345"/>
                <a:gd name="T30" fmla="*/ 766841 w 1361803"/>
                <a:gd name="T31" fmla="*/ 562669 h 1281345"/>
                <a:gd name="T32" fmla="*/ 279600 w 1361803"/>
                <a:gd name="T33" fmla="*/ 600290 h 1281345"/>
                <a:gd name="T34" fmla="*/ 256864 w 1361803"/>
                <a:gd name="T35" fmla="*/ 533647 h 1281345"/>
                <a:gd name="T36" fmla="*/ 944780 w 1361803"/>
                <a:gd name="T37" fmla="*/ 458274 h 1281345"/>
                <a:gd name="T38" fmla="*/ 1023792 w 1361803"/>
                <a:gd name="T39" fmla="*/ 651660 h 1281345"/>
                <a:gd name="T40" fmla="*/ 636622 w 1361803"/>
                <a:gd name="T41" fmla="*/ 1053479 h 1281345"/>
                <a:gd name="T42" fmla="*/ 602052 w 1361803"/>
                <a:gd name="T43" fmla="*/ 1023396 h 1281345"/>
                <a:gd name="T44" fmla="*/ 940832 w 1361803"/>
                <a:gd name="T45" fmla="*/ 465792 h 1281345"/>
                <a:gd name="T46" fmla="*/ 1339834 w 1361803"/>
                <a:gd name="T47" fmla="*/ 326445 h 1281345"/>
                <a:gd name="T48" fmla="*/ 1356626 w 1361803"/>
                <a:gd name="T49" fmla="*/ 377957 h 1281345"/>
                <a:gd name="T50" fmla="*/ 1136390 w 1361803"/>
                <a:gd name="T51" fmla="*/ 672009 h 1281345"/>
                <a:gd name="T52" fmla="*/ 1083055 w 1361803"/>
                <a:gd name="T53" fmla="*/ 684887 h 1281345"/>
                <a:gd name="T54" fmla="*/ 1123546 w 1361803"/>
                <a:gd name="T55" fmla="*/ 603326 h 1281345"/>
                <a:gd name="T56" fmla="*/ 1313170 w 1361803"/>
                <a:gd name="T57" fmla="*/ 338250 h 1281345"/>
                <a:gd name="T58" fmla="*/ 526874 w 1361803"/>
                <a:gd name="T59" fmla="*/ 231859 h 1281345"/>
                <a:gd name="T60" fmla="*/ 766841 w 1361803"/>
                <a:gd name="T61" fmla="*/ 247982 h 1281345"/>
                <a:gd name="T62" fmla="*/ 750057 w 1361803"/>
                <a:gd name="T63" fmla="*/ 322152 h 1281345"/>
                <a:gd name="T64" fmla="*/ 529841 w 1361803"/>
                <a:gd name="T65" fmla="*/ 322152 h 1281345"/>
                <a:gd name="T66" fmla="*/ 512061 w 1361803"/>
                <a:gd name="T67" fmla="*/ 249058 h 1281345"/>
                <a:gd name="T68" fmla="*/ 1245668 w 1361803"/>
                <a:gd name="T69" fmla="*/ 139414 h 1281345"/>
                <a:gd name="T70" fmla="*/ 1309383 w 1361803"/>
                <a:gd name="T71" fmla="*/ 242568 h 1281345"/>
                <a:gd name="T72" fmla="*/ 1116751 w 1361803"/>
                <a:gd name="T73" fmla="*/ 537676 h 1281345"/>
                <a:gd name="T74" fmla="*/ 998202 w 1361803"/>
                <a:gd name="T75" fmla="*/ 389587 h 1281345"/>
                <a:gd name="T76" fmla="*/ 1207635 w 1361803"/>
                <a:gd name="T77" fmla="*/ 150280 h 1281345"/>
                <a:gd name="T78" fmla="*/ 327070 w 1361803"/>
                <a:gd name="T79" fmla="*/ 0 h 1281345"/>
                <a:gd name="T80" fmla="*/ 1023705 w 1361803"/>
                <a:gd name="T81" fmla="*/ 138515 h 1281345"/>
                <a:gd name="T82" fmla="*/ 1015805 w 1361803"/>
                <a:gd name="T83" fmla="*/ 240524 h 1281345"/>
                <a:gd name="T84" fmla="*/ 910073 w 1361803"/>
                <a:gd name="T85" fmla="*/ 384408 h 1281345"/>
                <a:gd name="T86" fmla="*/ 897226 w 1361803"/>
                <a:gd name="T87" fmla="*/ 317835 h 1281345"/>
                <a:gd name="T88" fmla="*/ 872522 w 1361803"/>
                <a:gd name="T89" fmla="*/ 137442 h 1281345"/>
                <a:gd name="T90" fmla="*/ 382405 w 1361803"/>
                <a:gd name="T91" fmla="*/ 137442 h 1281345"/>
                <a:gd name="T92" fmla="*/ 382405 w 1361803"/>
                <a:gd name="T93" fmla="*/ 317835 h 1281345"/>
                <a:gd name="T94" fmla="*/ 143284 w 1361803"/>
                <a:gd name="T95" fmla="*/ 414474 h 1281345"/>
                <a:gd name="T96" fmla="*/ 126479 w 1361803"/>
                <a:gd name="T97" fmla="*/ 433800 h 1281345"/>
                <a:gd name="T98" fmla="*/ 151183 w 1361803"/>
                <a:gd name="T99" fmla="*/ 1157517 h 1281345"/>
                <a:gd name="T100" fmla="*/ 897226 w 1361803"/>
                <a:gd name="T101" fmla="*/ 1129599 h 1281345"/>
                <a:gd name="T102" fmla="*/ 903153 w 1361803"/>
                <a:gd name="T103" fmla="*/ 913771 h 1281345"/>
                <a:gd name="T104" fmla="*/ 1022719 w 1361803"/>
                <a:gd name="T105" fmla="*/ 777404 h 1281345"/>
                <a:gd name="T106" fmla="*/ 1023705 w 1361803"/>
                <a:gd name="T107" fmla="*/ 1147854 h 1281345"/>
                <a:gd name="T108" fmla="*/ 131420 w 1361803"/>
                <a:gd name="T109" fmla="*/ 1294960 h 1281345"/>
                <a:gd name="T110" fmla="*/ 0 w 1361803"/>
                <a:gd name="T111" fmla="*/ 339309 h 1281345"/>
                <a:gd name="T112" fmla="*/ 261853 w 1361803"/>
                <a:gd name="T113" fmla="*/ 28991 h 12813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 name="圆角矩形标注 14"/>
          <p:cNvSpPr/>
          <p:nvPr/>
        </p:nvSpPr>
        <p:spPr>
          <a:xfrm>
            <a:off x="1571625" y="505460"/>
            <a:ext cx="2685415" cy="509905"/>
          </a:xfrm>
          <a:prstGeom prst="wedgeRoundRectCallout">
            <a:avLst>
              <a:gd name="adj1" fmla="val -50070"/>
              <a:gd name="adj2" fmla="val 705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err="1">
                <a:latin typeface="黑体" panose="02010609060101010101" pitchFamily="49" charset="-122"/>
                <a:ea typeface="黑体" panose="02010609060101010101" pitchFamily="49" charset="-122"/>
              </a:rPr>
              <a:t>Gn</a:t>
            </a:r>
            <a:r>
              <a:rPr lang="zh-CN" altLang="en-US" sz="2400" dirty="0">
                <a:latin typeface="黑体" panose="02010609060101010101" pitchFamily="49" charset="-122"/>
                <a:ea typeface="黑体" panose="02010609060101010101" pitchFamily="49" charset="-122"/>
              </a:rPr>
              <a:t>剂量调整</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pPr>
            <a:r>
              <a:rPr lang="zh-CN" altLang="en-US" sz="2400" dirty="0">
                <a:solidFill>
                  <a:srgbClr val="002060"/>
                </a:solidFill>
                <a:latin typeface="+mn-ea"/>
                <a:cs typeface="黑体" panose="02010609060101010101" pitchFamily="49" charset="-122"/>
                <a:sym typeface="+mn-ea"/>
              </a:rPr>
              <a:t>当两</a:t>
            </a:r>
            <a:r>
              <a:rPr lang="zh-CN" altLang="en-US" sz="2400" dirty="0">
                <a:latin typeface="+mn-ea"/>
                <a:cs typeface="黑体" panose="02010609060101010101" pitchFamily="49" charset="-122"/>
                <a:sym typeface="+mn-ea"/>
              </a:rPr>
              <a:t>个或两个以上卵泡直径≥18 mm，则停用Gn，当日抽血查性激素（FSH、LH、E2、P），适时予hCG 扳机；</a:t>
            </a:r>
            <a:endParaRPr lang="en-US" altLang="zh-CN" sz="2400" dirty="0">
              <a:latin typeface="+mn-ea"/>
              <a:cs typeface="黑体" panose="02010609060101010101" pitchFamily="49" charset="-122"/>
              <a:sym typeface="+mn-ea"/>
            </a:endParaRPr>
          </a:p>
          <a:p>
            <a:pPr>
              <a:lnSpc>
                <a:spcPct val="150000"/>
              </a:lnSpc>
            </a:pPr>
            <a:r>
              <a:rPr lang="zh-CN" altLang="en-US" sz="2400" dirty="0">
                <a:latin typeface="+mn-ea"/>
                <a:cs typeface="黑体" panose="02010609060101010101" pitchFamily="49" charset="-122"/>
                <a:sym typeface="+mn-ea"/>
              </a:rPr>
              <a:t>扳机日应满足每个直径≥</a:t>
            </a:r>
            <a:r>
              <a:rPr lang="en-US" altLang="zh-CN" sz="2400" dirty="0">
                <a:latin typeface="+mn-ea"/>
                <a:cs typeface="黑体" panose="02010609060101010101" pitchFamily="49" charset="-122"/>
                <a:sym typeface="+mn-ea"/>
              </a:rPr>
              <a:t>14mm</a:t>
            </a:r>
            <a:r>
              <a:rPr lang="zh-CN" altLang="en-US" sz="2400" dirty="0">
                <a:latin typeface="+mn-ea"/>
                <a:cs typeface="黑体" panose="02010609060101010101" pitchFamily="49" charset="-122"/>
                <a:sym typeface="+mn-ea"/>
              </a:rPr>
              <a:t>卵泡</a:t>
            </a:r>
            <a:r>
              <a:rPr lang="en-US" altLang="zh-CN" sz="2400" dirty="0">
                <a:latin typeface="+mn-ea"/>
                <a:cs typeface="黑体" panose="02010609060101010101" pitchFamily="49" charset="-122"/>
                <a:sym typeface="+mn-ea"/>
              </a:rPr>
              <a:t>E2</a:t>
            </a:r>
            <a:r>
              <a:rPr lang="zh-CN" altLang="en-US" sz="2400" dirty="0">
                <a:latin typeface="+mn-ea"/>
                <a:cs typeface="黑体" panose="02010609060101010101" pitchFamily="49" charset="-122"/>
                <a:sym typeface="+mn-ea"/>
              </a:rPr>
              <a:t>≥</a:t>
            </a:r>
            <a:r>
              <a:rPr lang="en-US" altLang="zh-CN" sz="2400" dirty="0">
                <a:latin typeface="+mn-ea"/>
                <a:cs typeface="黑体" panose="02010609060101010101" pitchFamily="49" charset="-122"/>
                <a:sym typeface="+mn-ea"/>
              </a:rPr>
              <a:t>250pg/ml</a:t>
            </a:r>
            <a:r>
              <a:rPr lang="zh-CN" altLang="en-US" sz="2400" dirty="0">
                <a:latin typeface="+mn-ea"/>
                <a:cs typeface="黑体" panose="02010609060101010101" pitchFamily="49" charset="-122"/>
                <a:sym typeface="+mn-ea"/>
              </a:rPr>
              <a:t>，</a:t>
            </a:r>
            <a:r>
              <a:rPr lang="en-US" altLang="zh-CN" sz="2400" dirty="0">
                <a:latin typeface="+mn-ea"/>
                <a:cs typeface="黑体" panose="02010609060101010101" pitchFamily="49" charset="-122"/>
                <a:sym typeface="+mn-ea"/>
              </a:rPr>
              <a:t>E2</a:t>
            </a:r>
            <a:r>
              <a:rPr lang="zh-CN" altLang="en-US" sz="2400" dirty="0">
                <a:latin typeface="+mn-ea"/>
                <a:cs typeface="黑体" panose="02010609060101010101" pitchFamily="49" charset="-122"/>
                <a:sym typeface="+mn-ea"/>
              </a:rPr>
              <a:t>水平过低提示卵泡成熟度或卵子质量欠佳；</a:t>
            </a:r>
            <a:endParaRPr lang="en-US" altLang="zh-CN" sz="2400" dirty="0">
              <a:latin typeface="+mn-ea"/>
              <a:cs typeface="黑体" panose="02010609060101010101" pitchFamily="49" charset="-122"/>
              <a:sym typeface="+mn-ea"/>
            </a:endParaRPr>
          </a:p>
          <a:p>
            <a:pPr>
              <a:lnSpc>
                <a:spcPct val="150000"/>
              </a:lnSpc>
            </a:pPr>
            <a:r>
              <a:rPr lang="zh-CN" altLang="en-US" sz="2400" dirty="0">
                <a:latin typeface="+mn-ea"/>
                <a:cs typeface="黑体" panose="02010609060101010101" pitchFamily="49" charset="-122"/>
                <a:sym typeface="+mn-ea"/>
              </a:rPr>
              <a:t>扳机日</a:t>
            </a:r>
            <a:r>
              <a:rPr lang="en-US" altLang="zh-CN" sz="2400" dirty="0">
                <a:latin typeface="+mn-ea"/>
                <a:cs typeface="黑体" panose="02010609060101010101" pitchFamily="49" charset="-122"/>
                <a:sym typeface="+mn-ea"/>
              </a:rPr>
              <a:t>P</a:t>
            </a:r>
            <a:r>
              <a:rPr lang="zh-CN" altLang="en-US" sz="2400" dirty="0">
                <a:latin typeface="+mn-ea"/>
                <a:cs typeface="黑体" panose="02010609060101010101" pitchFamily="49" charset="-122"/>
                <a:sym typeface="+mn-ea"/>
              </a:rPr>
              <a:t>≥</a:t>
            </a:r>
            <a:r>
              <a:rPr lang="en-US" altLang="zh-CN" sz="2400" dirty="0">
                <a:latin typeface="+mn-ea"/>
                <a:cs typeface="黑体" panose="02010609060101010101" pitchFamily="49" charset="-122"/>
                <a:sym typeface="+mn-ea"/>
              </a:rPr>
              <a:t>1.3ng/ml</a:t>
            </a:r>
            <a:r>
              <a:rPr lang="zh-CN" altLang="en-US" sz="2400" dirty="0">
                <a:latin typeface="+mn-ea"/>
                <a:cs typeface="黑体" panose="02010609060101010101" pitchFamily="49" charset="-122"/>
                <a:sym typeface="+mn-ea"/>
              </a:rPr>
              <a:t>，提示子宫内膜与卵泡发育不一致，子宫内膜种植窗可能提早关闭，本周期不适宜新鲜胚胎移植。</a:t>
            </a:r>
            <a:endParaRPr lang="en-US" altLang="zh-CN" sz="2400" dirty="0">
              <a:latin typeface="+mn-ea"/>
              <a:cs typeface="黑体" panose="02010609060101010101" pitchFamily="49" charset="-122"/>
              <a:sym typeface="+mn-ea"/>
            </a:endParaRPr>
          </a:p>
          <a:p>
            <a:endParaRPr lang="zh-CN" altLang="en-US" dirty="0"/>
          </a:p>
          <a:p>
            <a:endParaRPr lang="zh-CN" altLang="en-US" dirty="0"/>
          </a:p>
        </p:txBody>
      </p:sp>
      <p:grpSp>
        <p:nvGrpSpPr>
          <p:cNvPr id="4" name="组合 18"/>
          <p:cNvGrpSpPr/>
          <p:nvPr/>
        </p:nvGrpSpPr>
        <p:grpSpPr bwMode="auto">
          <a:xfrm>
            <a:off x="633730" y="626110"/>
            <a:ext cx="926465" cy="980440"/>
            <a:chOff x="1010369" y="2724150"/>
            <a:chExt cx="2044700" cy="2044700"/>
          </a:xfrm>
        </p:grpSpPr>
        <p:sp>
          <p:nvSpPr>
            <p:cNvPr id="5" name="MH_Other_1"/>
            <p:cNvSpPr/>
            <p:nvPr>
              <p:custDataLst>
                <p:tags r:id="rId1"/>
              </p:custDataLst>
            </p:nvPr>
          </p:nvSpPr>
          <p:spPr>
            <a:xfrm>
              <a:off x="1010369" y="2724150"/>
              <a:ext cx="2044700" cy="20447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eaLnBrk="1" hangingPunct="1">
                <a:defRPr/>
              </a:pPr>
              <a:endParaRPr lang="zh-HK" altLang="en-US">
                <a:solidFill>
                  <a:srgbClr val="FFFFFF"/>
                </a:solidFill>
                <a:ea typeface="PMingLiU" panose="02020500000000000000" pitchFamily="18" charset="-120"/>
              </a:endParaRPr>
            </a:p>
          </p:txBody>
        </p:sp>
        <p:sp>
          <p:nvSpPr>
            <p:cNvPr id="6" name="MH_Other_2"/>
            <p:cNvSpPr/>
            <p:nvPr>
              <p:custDataLst>
                <p:tags r:id="rId2"/>
              </p:custDataLst>
            </p:nvPr>
          </p:nvSpPr>
          <p:spPr bwMode="auto">
            <a:xfrm>
              <a:off x="1402482" y="3105150"/>
              <a:ext cx="1362075" cy="1282700"/>
            </a:xfrm>
            <a:custGeom>
              <a:avLst/>
              <a:gdLst>
                <a:gd name="T0" fmla="*/ 373679 w 1361803"/>
                <a:gd name="T1" fmla="*/ 893280 h 1281345"/>
                <a:gd name="T2" fmla="*/ 476295 w 1361803"/>
                <a:gd name="T3" fmla="*/ 935175 h 1281345"/>
                <a:gd name="T4" fmla="*/ 554250 w 1361803"/>
                <a:gd name="T5" fmla="*/ 952362 h 1281345"/>
                <a:gd name="T6" fmla="*/ 528590 w 1361803"/>
                <a:gd name="T7" fmla="*/ 1029706 h 1281345"/>
                <a:gd name="T8" fmla="*/ 460509 w 1361803"/>
                <a:gd name="T9" fmla="*/ 1052265 h 1281345"/>
                <a:gd name="T10" fmla="*/ 352951 w 1361803"/>
                <a:gd name="T11" fmla="*/ 988885 h 1281345"/>
                <a:gd name="T12" fmla="*/ 286842 w 1361803"/>
                <a:gd name="T13" fmla="*/ 1061933 h 1281345"/>
                <a:gd name="T14" fmla="*/ 312496 w 1361803"/>
                <a:gd name="T15" fmla="*/ 896499 h 1281345"/>
                <a:gd name="T16" fmla="*/ 274805 w 1361803"/>
                <a:gd name="T17" fmla="*/ 694669 h 1281345"/>
                <a:gd name="T18" fmla="*/ 666053 w 1361803"/>
                <a:gd name="T19" fmla="*/ 694669 h 1281345"/>
                <a:gd name="T20" fmla="*/ 633444 w 1361803"/>
                <a:gd name="T21" fmla="*/ 780505 h 1281345"/>
                <a:gd name="T22" fmla="*/ 270851 w 1361803"/>
                <a:gd name="T23" fmla="*/ 785869 h 1281345"/>
                <a:gd name="T24" fmla="*/ 256030 w 1361803"/>
                <a:gd name="T25" fmla="*/ 713981 h 1281345"/>
                <a:gd name="T26" fmla="*/ 278614 w 1361803"/>
                <a:gd name="T27" fmla="*/ 509998 h 1281345"/>
                <a:gd name="T28" fmla="*/ 747074 w 1361803"/>
                <a:gd name="T29" fmla="*/ 509998 h 1281345"/>
                <a:gd name="T30" fmla="*/ 766841 w 1361803"/>
                <a:gd name="T31" fmla="*/ 562669 h 1281345"/>
                <a:gd name="T32" fmla="*/ 279600 w 1361803"/>
                <a:gd name="T33" fmla="*/ 600290 h 1281345"/>
                <a:gd name="T34" fmla="*/ 256864 w 1361803"/>
                <a:gd name="T35" fmla="*/ 533647 h 1281345"/>
                <a:gd name="T36" fmla="*/ 944780 w 1361803"/>
                <a:gd name="T37" fmla="*/ 458274 h 1281345"/>
                <a:gd name="T38" fmla="*/ 1023792 w 1361803"/>
                <a:gd name="T39" fmla="*/ 651660 h 1281345"/>
                <a:gd name="T40" fmla="*/ 636622 w 1361803"/>
                <a:gd name="T41" fmla="*/ 1053479 h 1281345"/>
                <a:gd name="T42" fmla="*/ 602052 w 1361803"/>
                <a:gd name="T43" fmla="*/ 1023396 h 1281345"/>
                <a:gd name="T44" fmla="*/ 940832 w 1361803"/>
                <a:gd name="T45" fmla="*/ 465792 h 1281345"/>
                <a:gd name="T46" fmla="*/ 1339834 w 1361803"/>
                <a:gd name="T47" fmla="*/ 326445 h 1281345"/>
                <a:gd name="T48" fmla="*/ 1356626 w 1361803"/>
                <a:gd name="T49" fmla="*/ 377957 h 1281345"/>
                <a:gd name="T50" fmla="*/ 1136390 w 1361803"/>
                <a:gd name="T51" fmla="*/ 672009 h 1281345"/>
                <a:gd name="T52" fmla="*/ 1083055 w 1361803"/>
                <a:gd name="T53" fmla="*/ 684887 h 1281345"/>
                <a:gd name="T54" fmla="*/ 1123546 w 1361803"/>
                <a:gd name="T55" fmla="*/ 603326 h 1281345"/>
                <a:gd name="T56" fmla="*/ 1313170 w 1361803"/>
                <a:gd name="T57" fmla="*/ 338250 h 1281345"/>
                <a:gd name="T58" fmla="*/ 526874 w 1361803"/>
                <a:gd name="T59" fmla="*/ 231859 h 1281345"/>
                <a:gd name="T60" fmla="*/ 766841 w 1361803"/>
                <a:gd name="T61" fmla="*/ 247982 h 1281345"/>
                <a:gd name="T62" fmla="*/ 750057 w 1361803"/>
                <a:gd name="T63" fmla="*/ 322152 h 1281345"/>
                <a:gd name="T64" fmla="*/ 529841 w 1361803"/>
                <a:gd name="T65" fmla="*/ 322152 h 1281345"/>
                <a:gd name="T66" fmla="*/ 512061 w 1361803"/>
                <a:gd name="T67" fmla="*/ 249058 h 1281345"/>
                <a:gd name="T68" fmla="*/ 1245668 w 1361803"/>
                <a:gd name="T69" fmla="*/ 139414 h 1281345"/>
                <a:gd name="T70" fmla="*/ 1309383 w 1361803"/>
                <a:gd name="T71" fmla="*/ 242568 h 1281345"/>
                <a:gd name="T72" fmla="*/ 1116751 w 1361803"/>
                <a:gd name="T73" fmla="*/ 537676 h 1281345"/>
                <a:gd name="T74" fmla="*/ 998202 w 1361803"/>
                <a:gd name="T75" fmla="*/ 389587 h 1281345"/>
                <a:gd name="T76" fmla="*/ 1207635 w 1361803"/>
                <a:gd name="T77" fmla="*/ 150280 h 1281345"/>
                <a:gd name="T78" fmla="*/ 327070 w 1361803"/>
                <a:gd name="T79" fmla="*/ 0 h 1281345"/>
                <a:gd name="T80" fmla="*/ 1023705 w 1361803"/>
                <a:gd name="T81" fmla="*/ 138515 h 1281345"/>
                <a:gd name="T82" fmla="*/ 1015805 w 1361803"/>
                <a:gd name="T83" fmla="*/ 240524 h 1281345"/>
                <a:gd name="T84" fmla="*/ 910073 w 1361803"/>
                <a:gd name="T85" fmla="*/ 384408 h 1281345"/>
                <a:gd name="T86" fmla="*/ 897226 w 1361803"/>
                <a:gd name="T87" fmla="*/ 317835 h 1281345"/>
                <a:gd name="T88" fmla="*/ 872522 w 1361803"/>
                <a:gd name="T89" fmla="*/ 137442 h 1281345"/>
                <a:gd name="T90" fmla="*/ 382405 w 1361803"/>
                <a:gd name="T91" fmla="*/ 137442 h 1281345"/>
                <a:gd name="T92" fmla="*/ 382405 w 1361803"/>
                <a:gd name="T93" fmla="*/ 317835 h 1281345"/>
                <a:gd name="T94" fmla="*/ 143284 w 1361803"/>
                <a:gd name="T95" fmla="*/ 414474 h 1281345"/>
                <a:gd name="T96" fmla="*/ 126479 w 1361803"/>
                <a:gd name="T97" fmla="*/ 433800 h 1281345"/>
                <a:gd name="T98" fmla="*/ 151183 w 1361803"/>
                <a:gd name="T99" fmla="*/ 1157517 h 1281345"/>
                <a:gd name="T100" fmla="*/ 897226 w 1361803"/>
                <a:gd name="T101" fmla="*/ 1129599 h 1281345"/>
                <a:gd name="T102" fmla="*/ 903153 w 1361803"/>
                <a:gd name="T103" fmla="*/ 913771 h 1281345"/>
                <a:gd name="T104" fmla="*/ 1022719 w 1361803"/>
                <a:gd name="T105" fmla="*/ 777404 h 1281345"/>
                <a:gd name="T106" fmla="*/ 1023705 w 1361803"/>
                <a:gd name="T107" fmla="*/ 1147854 h 1281345"/>
                <a:gd name="T108" fmla="*/ 131420 w 1361803"/>
                <a:gd name="T109" fmla="*/ 1294960 h 1281345"/>
                <a:gd name="T110" fmla="*/ 0 w 1361803"/>
                <a:gd name="T111" fmla="*/ 339309 h 1281345"/>
                <a:gd name="T112" fmla="*/ 261853 w 1361803"/>
                <a:gd name="T113" fmla="*/ 28991 h 12813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 name="圆角矩形标注 14"/>
          <p:cNvSpPr/>
          <p:nvPr/>
        </p:nvSpPr>
        <p:spPr>
          <a:xfrm>
            <a:off x="1571625" y="505460"/>
            <a:ext cx="2685415" cy="509905"/>
          </a:xfrm>
          <a:prstGeom prst="wedgeRoundRectCallout">
            <a:avLst>
              <a:gd name="adj1" fmla="val -50070"/>
              <a:gd name="adj2" fmla="val 705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黑体" panose="02010609060101010101" pitchFamily="49" charset="-122"/>
                <a:ea typeface="黑体" panose="02010609060101010101" pitchFamily="49" charset="-122"/>
              </a:rPr>
              <a:t>HCG</a:t>
            </a:r>
            <a:r>
              <a:rPr lang="zh-CN" altLang="en-US" sz="2400" dirty="0">
                <a:latin typeface="黑体" panose="02010609060101010101" pitchFamily="49" charset="-122"/>
                <a:ea typeface="黑体" panose="02010609060101010101" pitchFamily="49" charset="-122"/>
              </a:rPr>
              <a:t>扳机</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拮抗剂方案</a:t>
            </a:r>
          </a:p>
        </p:txBody>
      </p:sp>
      <p:pic>
        <p:nvPicPr>
          <p:cNvPr id="5" name="内容占位符 4" descr="手机屏幕截图&#10;&#10;描述已自动生成"/>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240" y="1690688"/>
            <a:ext cx="11563974" cy="4001420"/>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8"/>
          <p:cNvGrpSpPr/>
          <p:nvPr/>
        </p:nvGrpSpPr>
        <p:grpSpPr bwMode="auto">
          <a:xfrm>
            <a:off x="633730" y="626110"/>
            <a:ext cx="926465" cy="980440"/>
            <a:chOff x="1010369" y="2724150"/>
            <a:chExt cx="2044700" cy="2044700"/>
          </a:xfrm>
        </p:grpSpPr>
        <p:sp>
          <p:nvSpPr>
            <p:cNvPr id="5" name="MH_Other_1"/>
            <p:cNvSpPr/>
            <p:nvPr>
              <p:custDataLst>
                <p:tags r:id="rId1"/>
              </p:custDataLst>
            </p:nvPr>
          </p:nvSpPr>
          <p:spPr>
            <a:xfrm>
              <a:off x="1010369" y="2724150"/>
              <a:ext cx="2044700" cy="20447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eaLnBrk="1" hangingPunct="1">
                <a:defRPr/>
              </a:pPr>
              <a:endParaRPr lang="zh-HK" altLang="en-US">
                <a:solidFill>
                  <a:srgbClr val="FFFFFF"/>
                </a:solidFill>
                <a:ea typeface="PMingLiU" panose="02020500000000000000" pitchFamily="18" charset="-120"/>
              </a:endParaRPr>
            </a:p>
          </p:txBody>
        </p:sp>
        <p:sp>
          <p:nvSpPr>
            <p:cNvPr id="6" name="MH_Other_2"/>
            <p:cNvSpPr/>
            <p:nvPr>
              <p:custDataLst>
                <p:tags r:id="rId2"/>
              </p:custDataLst>
            </p:nvPr>
          </p:nvSpPr>
          <p:spPr bwMode="auto">
            <a:xfrm>
              <a:off x="1402482" y="3105150"/>
              <a:ext cx="1362075" cy="1282700"/>
            </a:xfrm>
            <a:custGeom>
              <a:avLst/>
              <a:gdLst>
                <a:gd name="T0" fmla="*/ 373679 w 1361803"/>
                <a:gd name="T1" fmla="*/ 893280 h 1281345"/>
                <a:gd name="T2" fmla="*/ 476295 w 1361803"/>
                <a:gd name="T3" fmla="*/ 935175 h 1281345"/>
                <a:gd name="T4" fmla="*/ 554250 w 1361803"/>
                <a:gd name="T5" fmla="*/ 952362 h 1281345"/>
                <a:gd name="T6" fmla="*/ 528590 w 1361803"/>
                <a:gd name="T7" fmla="*/ 1029706 h 1281345"/>
                <a:gd name="T8" fmla="*/ 460509 w 1361803"/>
                <a:gd name="T9" fmla="*/ 1052265 h 1281345"/>
                <a:gd name="T10" fmla="*/ 352951 w 1361803"/>
                <a:gd name="T11" fmla="*/ 988885 h 1281345"/>
                <a:gd name="T12" fmla="*/ 286842 w 1361803"/>
                <a:gd name="T13" fmla="*/ 1061933 h 1281345"/>
                <a:gd name="T14" fmla="*/ 312496 w 1361803"/>
                <a:gd name="T15" fmla="*/ 896499 h 1281345"/>
                <a:gd name="T16" fmla="*/ 274805 w 1361803"/>
                <a:gd name="T17" fmla="*/ 694669 h 1281345"/>
                <a:gd name="T18" fmla="*/ 666053 w 1361803"/>
                <a:gd name="T19" fmla="*/ 694669 h 1281345"/>
                <a:gd name="T20" fmla="*/ 633444 w 1361803"/>
                <a:gd name="T21" fmla="*/ 780505 h 1281345"/>
                <a:gd name="T22" fmla="*/ 270851 w 1361803"/>
                <a:gd name="T23" fmla="*/ 785869 h 1281345"/>
                <a:gd name="T24" fmla="*/ 256030 w 1361803"/>
                <a:gd name="T25" fmla="*/ 713981 h 1281345"/>
                <a:gd name="T26" fmla="*/ 278614 w 1361803"/>
                <a:gd name="T27" fmla="*/ 509998 h 1281345"/>
                <a:gd name="T28" fmla="*/ 747074 w 1361803"/>
                <a:gd name="T29" fmla="*/ 509998 h 1281345"/>
                <a:gd name="T30" fmla="*/ 766841 w 1361803"/>
                <a:gd name="T31" fmla="*/ 562669 h 1281345"/>
                <a:gd name="T32" fmla="*/ 279600 w 1361803"/>
                <a:gd name="T33" fmla="*/ 600290 h 1281345"/>
                <a:gd name="T34" fmla="*/ 256864 w 1361803"/>
                <a:gd name="T35" fmla="*/ 533647 h 1281345"/>
                <a:gd name="T36" fmla="*/ 944780 w 1361803"/>
                <a:gd name="T37" fmla="*/ 458274 h 1281345"/>
                <a:gd name="T38" fmla="*/ 1023792 w 1361803"/>
                <a:gd name="T39" fmla="*/ 651660 h 1281345"/>
                <a:gd name="T40" fmla="*/ 636622 w 1361803"/>
                <a:gd name="T41" fmla="*/ 1053479 h 1281345"/>
                <a:gd name="T42" fmla="*/ 602052 w 1361803"/>
                <a:gd name="T43" fmla="*/ 1023396 h 1281345"/>
                <a:gd name="T44" fmla="*/ 940832 w 1361803"/>
                <a:gd name="T45" fmla="*/ 465792 h 1281345"/>
                <a:gd name="T46" fmla="*/ 1339834 w 1361803"/>
                <a:gd name="T47" fmla="*/ 326445 h 1281345"/>
                <a:gd name="T48" fmla="*/ 1356626 w 1361803"/>
                <a:gd name="T49" fmla="*/ 377957 h 1281345"/>
                <a:gd name="T50" fmla="*/ 1136390 w 1361803"/>
                <a:gd name="T51" fmla="*/ 672009 h 1281345"/>
                <a:gd name="T52" fmla="*/ 1083055 w 1361803"/>
                <a:gd name="T53" fmla="*/ 684887 h 1281345"/>
                <a:gd name="T54" fmla="*/ 1123546 w 1361803"/>
                <a:gd name="T55" fmla="*/ 603326 h 1281345"/>
                <a:gd name="T56" fmla="*/ 1313170 w 1361803"/>
                <a:gd name="T57" fmla="*/ 338250 h 1281345"/>
                <a:gd name="T58" fmla="*/ 526874 w 1361803"/>
                <a:gd name="T59" fmla="*/ 231859 h 1281345"/>
                <a:gd name="T60" fmla="*/ 766841 w 1361803"/>
                <a:gd name="T61" fmla="*/ 247982 h 1281345"/>
                <a:gd name="T62" fmla="*/ 750057 w 1361803"/>
                <a:gd name="T63" fmla="*/ 322152 h 1281345"/>
                <a:gd name="T64" fmla="*/ 529841 w 1361803"/>
                <a:gd name="T65" fmla="*/ 322152 h 1281345"/>
                <a:gd name="T66" fmla="*/ 512061 w 1361803"/>
                <a:gd name="T67" fmla="*/ 249058 h 1281345"/>
                <a:gd name="T68" fmla="*/ 1245668 w 1361803"/>
                <a:gd name="T69" fmla="*/ 139414 h 1281345"/>
                <a:gd name="T70" fmla="*/ 1309383 w 1361803"/>
                <a:gd name="T71" fmla="*/ 242568 h 1281345"/>
                <a:gd name="T72" fmla="*/ 1116751 w 1361803"/>
                <a:gd name="T73" fmla="*/ 537676 h 1281345"/>
                <a:gd name="T74" fmla="*/ 998202 w 1361803"/>
                <a:gd name="T75" fmla="*/ 389587 h 1281345"/>
                <a:gd name="T76" fmla="*/ 1207635 w 1361803"/>
                <a:gd name="T77" fmla="*/ 150280 h 1281345"/>
                <a:gd name="T78" fmla="*/ 327070 w 1361803"/>
                <a:gd name="T79" fmla="*/ 0 h 1281345"/>
                <a:gd name="T80" fmla="*/ 1023705 w 1361803"/>
                <a:gd name="T81" fmla="*/ 138515 h 1281345"/>
                <a:gd name="T82" fmla="*/ 1015805 w 1361803"/>
                <a:gd name="T83" fmla="*/ 240524 h 1281345"/>
                <a:gd name="T84" fmla="*/ 910073 w 1361803"/>
                <a:gd name="T85" fmla="*/ 384408 h 1281345"/>
                <a:gd name="T86" fmla="*/ 897226 w 1361803"/>
                <a:gd name="T87" fmla="*/ 317835 h 1281345"/>
                <a:gd name="T88" fmla="*/ 872522 w 1361803"/>
                <a:gd name="T89" fmla="*/ 137442 h 1281345"/>
                <a:gd name="T90" fmla="*/ 382405 w 1361803"/>
                <a:gd name="T91" fmla="*/ 137442 h 1281345"/>
                <a:gd name="T92" fmla="*/ 382405 w 1361803"/>
                <a:gd name="T93" fmla="*/ 317835 h 1281345"/>
                <a:gd name="T94" fmla="*/ 143284 w 1361803"/>
                <a:gd name="T95" fmla="*/ 414474 h 1281345"/>
                <a:gd name="T96" fmla="*/ 126479 w 1361803"/>
                <a:gd name="T97" fmla="*/ 433800 h 1281345"/>
                <a:gd name="T98" fmla="*/ 151183 w 1361803"/>
                <a:gd name="T99" fmla="*/ 1157517 h 1281345"/>
                <a:gd name="T100" fmla="*/ 897226 w 1361803"/>
                <a:gd name="T101" fmla="*/ 1129599 h 1281345"/>
                <a:gd name="T102" fmla="*/ 903153 w 1361803"/>
                <a:gd name="T103" fmla="*/ 913771 h 1281345"/>
                <a:gd name="T104" fmla="*/ 1022719 w 1361803"/>
                <a:gd name="T105" fmla="*/ 777404 h 1281345"/>
                <a:gd name="T106" fmla="*/ 1023705 w 1361803"/>
                <a:gd name="T107" fmla="*/ 1147854 h 1281345"/>
                <a:gd name="T108" fmla="*/ 131420 w 1361803"/>
                <a:gd name="T109" fmla="*/ 1294960 h 1281345"/>
                <a:gd name="T110" fmla="*/ 0 w 1361803"/>
                <a:gd name="T111" fmla="*/ 339309 h 1281345"/>
                <a:gd name="T112" fmla="*/ 261853 w 1361803"/>
                <a:gd name="T113" fmla="*/ 28991 h 12813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5" name="圆角矩形标注 14"/>
          <p:cNvSpPr/>
          <p:nvPr/>
        </p:nvSpPr>
        <p:spPr>
          <a:xfrm>
            <a:off x="1571625" y="505460"/>
            <a:ext cx="2685415" cy="509905"/>
          </a:xfrm>
          <a:prstGeom prst="wedgeRoundRectCallout">
            <a:avLst>
              <a:gd name="adj1" fmla="val -50070"/>
              <a:gd name="adj2" fmla="val 705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cs typeface="黑体" panose="02010609060101010101" pitchFamily="49" charset="-122"/>
                <a:sym typeface="+mn-ea"/>
              </a:rPr>
              <a:t>预处理</a:t>
            </a:r>
            <a:endParaRPr lang="zh-CN" altLang="en-US" sz="2400" dirty="0"/>
          </a:p>
        </p:txBody>
      </p:sp>
      <p:sp>
        <p:nvSpPr>
          <p:cNvPr id="16" name="文本框 15"/>
          <p:cNvSpPr txBox="1"/>
          <p:nvPr/>
        </p:nvSpPr>
        <p:spPr>
          <a:xfrm>
            <a:off x="1560195" y="1231265"/>
            <a:ext cx="10209530" cy="2677656"/>
          </a:xfrm>
          <a:prstGeom prst="rect">
            <a:avLst/>
          </a:prstGeom>
          <a:noFill/>
        </p:spPr>
        <p:txBody>
          <a:bodyPr wrap="square" rtlCol="0" anchor="t">
            <a:spAutoFit/>
          </a:bodyPr>
          <a:lstStyle/>
          <a:p>
            <a:pPr>
              <a:lnSpc>
                <a:spcPct val="150000"/>
              </a:lnSpc>
            </a:pPr>
            <a:r>
              <a:rPr lang="zh-CN" altLang="en-US" sz="2000" dirty="0">
                <a:latin typeface="+mn-ea"/>
                <a:cs typeface="黑体" panose="02010609060101010101" pitchFamily="49" charset="-122"/>
                <a:sym typeface="+mn-ea"/>
              </a:rPr>
              <a:t>拮抗剂方案预处理方法—OC、E2等，能够使得卵泡发育均匀，有利于周期计划，增加卵泡输出率和可用胚胎数。</a:t>
            </a:r>
          </a:p>
          <a:p>
            <a:pPr marL="342900" indent="-342900">
              <a:lnSpc>
                <a:spcPct val="150000"/>
              </a:lnSpc>
              <a:buFont typeface="Arial" panose="020B0604020202090204" pitchFamily="34" charset="0"/>
              <a:buChar char="•"/>
            </a:pPr>
            <a:r>
              <a:rPr lang="zh-CN" altLang="en-US" sz="2000" dirty="0">
                <a:latin typeface="+mn-ea"/>
                <a:cs typeface="黑体" panose="02010609060101010101" pitchFamily="49" charset="-122"/>
                <a:sym typeface="+mn-ea"/>
              </a:rPr>
              <a:t>低反应、年龄大的患者基础</a:t>
            </a:r>
            <a:r>
              <a:rPr lang="en-US" altLang="zh-CN" sz="2000" dirty="0">
                <a:latin typeface="+mn-ea"/>
                <a:cs typeface="黑体" panose="02010609060101010101" pitchFamily="49" charset="-122"/>
                <a:sym typeface="+mn-ea"/>
              </a:rPr>
              <a:t>FSH</a:t>
            </a:r>
            <a:r>
              <a:rPr lang="zh-CN" altLang="en-US" sz="2000" dirty="0">
                <a:latin typeface="+mn-ea"/>
                <a:cs typeface="黑体" panose="02010609060101010101" pitchFamily="49" charset="-122"/>
                <a:sym typeface="+mn-ea"/>
              </a:rPr>
              <a:t>升高，往往卵泡募集不规律、拮抗剂周期的卵泡发育同步性较差，最终导致低反应患者获卵数目、成熟卵子和可用胚胎数减少，所以预处理十分必要。  </a:t>
            </a:r>
          </a:p>
          <a:p>
            <a:endParaRPr lang="zh-CN" altLang="en-US" dirty="0"/>
          </a:p>
        </p:txBody>
      </p:sp>
      <p:sp>
        <p:nvSpPr>
          <p:cNvPr id="53" name="Line 2"/>
          <p:cNvSpPr>
            <a:spLocks noChangeShapeType="1"/>
          </p:cNvSpPr>
          <p:nvPr/>
        </p:nvSpPr>
        <p:spPr bwMode="auto">
          <a:xfrm>
            <a:off x="2529000" y="5506808"/>
            <a:ext cx="7497677"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4" name="Line 3"/>
          <p:cNvSpPr>
            <a:spLocks noChangeShapeType="1"/>
          </p:cNvSpPr>
          <p:nvPr/>
        </p:nvSpPr>
        <p:spPr bwMode="auto">
          <a:xfrm>
            <a:off x="6383903" y="3573314"/>
            <a:ext cx="0" cy="2077075"/>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5" name="Freeform 4"/>
          <p:cNvSpPr/>
          <p:nvPr/>
        </p:nvSpPr>
        <p:spPr bwMode="auto">
          <a:xfrm>
            <a:off x="2733973" y="3187387"/>
            <a:ext cx="6724053" cy="1730048"/>
          </a:xfrm>
          <a:custGeom>
            <a:avLst/>
            <a:gdLst>
              <a:gd name="T0" fmla="*/ 0 w 3810"/>
              <a:gd name="T1" fmla="*/ 1399 h 1422"/>
              <a:gd name="T2" fmla="*/ 318 w 3810"/>
              <a:gd name="T3" fmla="*/ 1399 h 1422"/>
              <a:gd name="T4" fmla="*/ 499 w 3810"/>
              <a:gd name="T5" fmla="*/ 1263 h 1422"/>
              <a:gd name="T6" fmla="*/ 726 w 3810"/>
              <a:gd name="T7" fmla="*/ 764 h 1422"/>
              <a:gd name="T8" fmla="*/ 998 w 3810"/>
              <a:gd name="T9" fmla="*/ 311 h 1422"/>
              <a:gd name="T10" fmla="*/ 1406 w 3810"/>
              <a:gd name="T11" fmla="*/ 38 h 1422"/>
              <a:gd name="T12" fmla="*/ 1951 w 3810"/>
              <a:gd name="T13" fmla="*/ 84 h 1422"/>
              <a:gd name="T14" fmla="*/ 2495 w 3810"/>
              <a:gd name="T15" fmla="*/ 401 h 1422"/>
              <a:gd name="T16" fmla="*/ 3039 w 3810"/>
              <a:gd name="T17" fmla="*/ 673 h 1422"/>
              <a:gd name="T18" fmla="*/ 3584 w 3810"/>
              <a:gd name="T19" fmla="*/ 946 h 1422"/>
              <a:gd name="T20" fmla="*/ 3810 w 3810"/>
              <a:gd name="T21" fmla="*/ 991 h 14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10"/>
              <a:gd name="T34" fmla="*/ 0 h 1422"/>
              <a:gd name="T35" fmla="*/ 3810 w 3810"/>
              <a:gd name="T36" fmla="*/ 1422 h 14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10" h="1422">
                <a:moveTo>
                  <a:pt x="0" y="1399"/>
                </a:moveTo>
                <a:cubicBezTo>
                  <a:pt x="117" y="1410"/>
                  <a:pt x="235" y="1422"/>
                  <a:pt x="318" y="1399"/>
                </a:cubicBezTo>
                <a:cubicBezTo>
                  <a:pt x="401" y="1376"/>
                  <a:pt x="431" y="1369"/>
                  <a:pt x="499" y="1263"/>
                </a:cubicBezTo>
                <a:cubicBezTo>
                  <a:pt x="567" y="1157"/>
                  <a:pt x="643" y="923"/>
                  <a:pt x="726" y="764"/>
                </a:cubicBezTo>
                <a:cubicBezTo>
                  <a:pt x="809" y="605"/>
                  <a:pt x="885" y="432"/>
                  <a:pt x="998" y="311"/>
                </a:cubicBezTo>
                <a:cubicBezTo>
                  <a:pt x="1111" y="190"/>
                  <a:pt x="1247" y="76"/>
                  <a:pt x="1406" y="38"/>
                </a:cubicBezTo>
                <a:cubicBezTo>
                  <a:pt x="1565" y="0"/>
                  <a:pt x="1770" y="23"/>
                  <a:pt x="1951" y="84"/>
                </a:cubicBezTo>
                <a:cubicBezTo>
                  <a:pt x="2132" y="145"/>
                  <a:pt x="2314" y="303"/>
                  <a:pt x="2495" y="401"/>
                </a:cubicBezTo>
                <a:cubicBezTo>
                  <a:pt x="2676" y="499"/>
                  <a:pt x="2858" y="582"/>
                  <a:pt x="3039" y="673"/>
                </a:cubicBezTo>
                <a:cubicBezTo>
                  <a:pt x="3220" y="764"/>
                  <a:pt x="3456" y="893"/>
                  <a:pt x="3584" y="946"/>
                </a:cubicBezTo>
                <a:cubicBezTo>
                  <a:pt x="3712" y="999"/>
                  <a:pt x="3772" y="983"/>
                  <a:pt x="3810" y="991"/>
                </a:cubicBezTo>
              </a:path>
            </a:pathLst>
          </a:custGeom>
          <a:noFill/>
          <a:ln w="76200">
            <a:solidFill>
              <a:srgbClr val="FFFF00"/>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56" name="Text Box 5"/>
          <p:cNvSpPr txBox="1">
            <a:spLocks noChangeArrowheads="1"/>
          </p:cNvSpPr>
          <p:nvPr/>
        </p:nvSpPr>
        <p:spPr bwMode="auto">
          <a:xfrm>
            <a:off x="8332689" y="3664310"/>
            <a:ext cx="19061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algn="ctr" eaLnBrk="1" hangingPunct="1">
              <a:spcBef>
                <a:spcPct val="50000"/>
              </a:spcBef>
            </a:pPr>
            <a:r>
              <a:rPr lang="zh-CN" altLang="zh-CN" b="1" dirty="0">
                <a:solidFill>
                  <a:srgbClr val="FFFF00"/>
                </a:solidFill>
                <a:ea typeface="黑体" panose="02010609060101010101" pitchFamily="49" charset="-122"/>
              </a:rPr>
              <a:t>FSH</a:t>
            </a:r>
            <a:r>
              <a:rPr lang="zh-CN" altLang="en-US" b="1" dirty="0">
                <a:solidFill>
                  <a:srgbClr val="FFFF00"/>
                </a:solidFill>
                <a:ea typeface="黑体" panose="02010609060101010101" pitchFamily="49" charset="-122"/>
              </a:rPr>
              <a:t>（预处理前）</a:t>
            </a:r>
            <a:endParaRPr lang="zh-CN" altLang="zh-CN" b="1" dirty="0">
              <a:solidFill>
                <a:srgbClr val="FFFF00"/>
              </a:solidFill>
              <a:ea typeface="黑体" panose="02010609060101010101" pitchFamily="49" charset="-122"/>
            </a:endParaRPr>
          </a:p>
        </p:txBody>
      </p:sp>
      <p:sp>
        <p:nvSpPr>
          <p:cNvPr id="57" name="Freeform 6"/>
          <p:cNvSpPr/>
          <p:nvPr/>
        </p:nvSpPr>
        <p:spPr bwMode="auto">
          <a:xfrm>
            <a:off x="2725258" y="4116443"/>
            <a:ext cx="6107200" cy="1277183"/>
          </a:xfrm>
          <a:custGeom>
            <a:avLst/>
            <a:gdLst>
              <a:gd name="T0" fmla="*/ 0 w 3765"/>
              <a:gd name="T1" fmla="*/ 1572 h 1693"/>
              <a:gd name="T2" fmla="*/ 545 w 3765"/>
              <a:gd name="T3" fmla="*/ 1527 h 1693"/>
              <a:gd name="T4" fmla="*/ 1316 w 3765"/>
              <a:gd name="T5" fmla="*/ 574 h 1693"/>
              <a:gd name="T6" fmla="*/ 2268 w 3765"/>
              <a:gd name="T7" fmla="*/ 30 h 1693"/>
              <a:gd name="T8" fmla="*/ 3266 w 3765"/>
              <a:gd name="T9" fmla="*/ 393 h 1693"/>
              <a:gd name="T10" fmla="*/ 3765 w 3765"/>
              <a:gd name="T11" fmla="*/ 620 h 1693"/>
              <a:gd name="T12" fmla="*/ 0 60000 65536"/>
              <a:gd name="T13" fmla="*/ 0 60000 65536"/>
              <a:gd name="T14" fmla="*/ 0 60000 65536"/>
              <a:gd name="T15" fmla="*/ 0 60000 65536"/>
              <a:gd name="T16" fmla="*/ 0 60000 65536"/>
              <a:gd name="T17" fmla="*/ 0 60000 65536"/>
              <a:gd name="T18" fmla="*/ 0 w 3765"/>
              <a:gd name="T19" fmla="*/ 0 h 1693"/>
              <a:gd name="T20" fmla="*/ 3765 w 3765"/>
              <a:gd name="T21" fmla="*/ 1693 h 1693"/>
            </a:gdLst>
            <a:ahLst/>
            <a:cxnLst>
              <a:cxn ang="T12">
                <a:pos x="T0" y="T1"/>
              </a:cxn>
              <a:cxn ang="T13">
                <a:pos x="T2" y="T3"/>
              </a:cxn>
              <a:cxn ang="T14">
                <a:pos x="T4" y="T5"/>
              </a:cxn>
              <a:cxn ang="T15">
                <a:pos x="T6" y="T7"/>
              </a:cxn>
              <a:cxn ang="T16">
                <a:pos x="T8" y="T9"/>
              </a:cxn>
              <a:cxn ang="T17">
                <a:pos x="T10" y="T11"/>
              </a:cxn>
            </a:cxnLst>
            <a:rect l="T18" t="T19" r="T20" b="T21"/>
            <a:pathLst>
              <a:path w="3765" h="1693">
                <a:moveTo>
                  <a:pt x="0" y="1572"/>
                </a:moveTo>
                <a:cubicBezTo>
                  <a:pt x="163" y="1632"/>
                  <a:pt x="326" y="1693"/>
                  <a:pt x="545" y="1527"/>
                </a:cubicBezTo>
                <a:cubicBezTo>
                  <a:pt x="764" y="1361"/>
                  <a:pt x="1029" y="824"/>
                  <a:pt x="1316" y="574"/>
                </a:cubicBezTo>
                <a:cubicBezTo>
                  <a:pt x="1603" y="324"/>
                  <a:pt x="1943" y="60"/>
                  <a:pt x="2268" y="30"/>
                </a:cubicBezTo>
                <a:cubicBezTo>
                  <a:pt x="2593" y="0"/>
                  <a:pt x="3016" y="295"/>
                  <a:pt x="3266" y="393"/>
                </a:cubicBezTo>
                <a:cubicBezTo>
                  <a:pt x="3516" y="491"/>
                  <a:pt x="3690" y="582"/>
                  <a:pt x="3765" y="620"/>
                </a:cubicBezTo>
              </a:path>
            </a:pathLst>
          </a:custGeom>
          <a:noFill/>
          <a:ln w="76200">
            <a:solidFill>
              <a:srgbClr val="FF3300"/>
            </a:solidFill>
            <a:rou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58" name="Text Box 7"/>
          <p:cNvSpPr txBox="1">
            <a:spLocks noChangeArrowheads="1"/>
          </p:cNvSpPr>
          <p:nvPr/>
        </p:nvSpPr>
        <p:spPr bwMode="auto">
          <a:xfrm>
            <a:off x="7413821" y="4554024"/>
            <a:ext cx="21912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algn="ctr" eaLnBrk="1" hangingPunct="1">
              <a:spcBef>
                <a:spcPct val="50000"/>
              </a:spcBef>
            </a:pPr>
            <a:r>
              <a:rPr lang="zh-CN" altLang="zh-CN" b="1" dirty="0">
                <a:solidFill>
                  <a:srgbClr val="FF3300"/>
                </a:solidFill>
                <a:ea typeface="黑体" panose="02010609060101010101" pitchFamily="49" charset="-122"/>
              </a:rPr>
              <a:t>FSH</a:t>
            </a:r>
            <a:r>
              <a:rPr lang="zh-CN" altLang="en-US" b="1" dirty="0">
                <a:solidFill>
                  <a:srgbClr val="FF3300"/>
                </a:solidFill>
                <a:ea typeface="黑体" panose="02010609060101010101" pitchFamily="49" charset="-122"/>
              </a:rPr>
              <a:t>（预处理后）</a:t>
            </a:r>
            <a:endParaRPr lang="zh-CN" altLang="zh-CN" b="1" dirty="0">
              <a:solidFill>
                <a:srgbClr val="FF3300"/>
              </a:solidFill>
              <a:ea typeface="黑体" panose="02010609060101010101" pitchFamily="49" charset="-122"/>
            </a:endParaRPr>
          </a:p>
        </p:txBody>
      </p:sp>
      <p:sp>
        <p:nvSpPr>
          <p:cNvPr id="59" name="Line 8"/>
          <p:cNvSpPr>
            <a:spLocks noChangeShapeType="1"/>
          </p:cNvSpPr>
          <p:nvPr/>
        </p:nvSpPr>
        <p:spPr bwMode="auto">
          <a:xfrm>
            <a:off x="3359715" y="3906390"/>
            <a:ext cx="0" cy="553615"/>
          </a:xfrm>
          <a:prstGeom prst="line">
            <a:avLst/>
          </a:prstGeom>
          <a:noFill/>
          <a:ln w="88900">
            <a:solidFill>
              <a:schemeClr val="bg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0" name="Text Box 9"/>
          <p:cNvSpPr txBox="1">
            <a:spLocks noChangeArrowheads="1"/>
          </p:cNvSpPr>
          <p:nvPr/>
        </p:nvSpPr>
        <p:spPr bwMode="auto">
          <a:xfrm>
            <a:off x="2586943" y="3818595"/>
            <a:ext cx="15455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spcBef>
                <a:spcPct val="50000"/>
              </a:spcBef>
            </a:pPr>
            <a:r>
              <a:rPr lang="en-US" altLang="zh-CN" b="1" dirty="0">
                <a:ea typeface="黑体" panose="02010609060101010101" pitchFamily="49" charset="-122"/>
              </a:rPr>
              <a:t>E2</a:t>
            </a:r>
            <a:r>
              <a:rPr lang="zh-CN" altLang="en-US" b="1" dirty="0">
                <a:ea typeface="黑体" panose="02010609060101010101" pitchFamily="49" charset="-122"/>
              </a:rPr>
              <a:t>、</a:t>
            </a:r>
            <a:r>
              <a:rPr lang="zh-CN" altLang="zh-CN" b="1" dirty="0">
                <a:ea typeface="黑体" panose="02010609060101010101" pitchFamily="49" charset="-122"/>
              </a:rPr>
              <a:t>OC</a:t>
            </a:r>
          </a:p>
        </p:txBody>
      </p:sp>
      <p:sp>
        <p:nvSpPr>
          <p:cNvPr id="61" name="Rectangle 11"/>
          <p:cNvSpPr>
            <a:spLocks noChangeArrowheads="1"/>
          </p:cNvSpPr>
          <p:nvPr/>
        </p:nvSpPr>
        <p:spPr bwMode="auto">
          <a:xfrm>
            <a:off x="6404653" y="5358719"/>
            <a:ext cx="1468863" cy="138404"/>
          </a:xfrm>
          <a:prstGeom prst="rect">
            <a:avLst/>
          </a:prstGeom>
          <a:solidFill>
            <a:srgbClr val="FF3300"/>
          </a:solidFill>
          <a:ln w="9525" algn="ctr">
            <a:solidFill>
              <a:schemeClr val="tx1"/>
            </a:solidFill>
            <a:miter lim="800000"/>
          </a:ln>
        </p:spPr>
        <p:txBody>
          <a:bodyPr wrap="none" anchor="ct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62" name="Oval 12"/>
          <p:cNvSpPr>
            <a:spLocks noChangeArrowheads="1"/>
          </p:cNvSpPr>
          <p:nvPr/>
        </p:nvSpPr>
        <p:spPr bwMode="auto">
          <a:xfrm>
            <a:off x="5882352" y="5983983"/>
            <a:ext cx="124230" cy="99089"/>
          </a:xfrm>
          <a:prstGeom prst="ellipse">
            <a:avLst/>
          </a:prstGeom>
          <a:solidFill>
            <a:srgbClr val="FF3300"/>
          </a:solidFill>
          <a:ln w="9525" algn="ctr">
            <a:solidFill>
              <a:schemeClr val="tx1"/>
            </a:solidFill>
            <a:round/>
          </a:ln>
        </p:spPr>
        <p:txBody>
          <a:bodyPr wrap="none" anchor="ct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63" name="Oval 13"/>
          <p:cNvSpPr>
            <a:spLocks noChangeArrowheads="1"/>
          </p:cNvSpPr>
          <p:nvPr/>
        </p:nvSpPr>
        <p:spPr bwMode="auto">
          <a:xfrm>
            <a:off x="7038150" y="5980355"/>
            <a:ext cx="248461" cy="247177"/>
          </a:xfrm>
          <a:prstGeom prst="ellipse">
            <a:avLst/>
          </a:prstGeom>
          <a:solidFill>
            <a:srgbClr val="FF3300"/>
          </a:solidFill>
          <a:ln w="9525" algn="ctr">
            <a:solidFill>
              <a:schemeClr val="tx1"/>
            </a:solidFill>
            <a:round/>
          </a:ln>
        </p:spPr>
        <p:txBody>
          <a:bodyPr wrap="none" anchor="ct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64" name="Oval 14"/>
          <p:cNvSpPr>
            <a:spLocks noChangeArrowheads="1"/>
          </p:cNvSpPr>
          <p:nvPr/>
        </p:nvSpPr>
        <p:spPr bwMode="auto">
          <a:xfrm>
            <a:off x="8553229" y="5953793"/>
            <a:ext cx="331585" cy="345178"/>
          </a:xfrm>
          <a:prstGeom prst="ellipse">
            <a:avLst/>
          </a:prstGeom>
          <a:solidFill>
            <a:srgbClr val="FF3300"/>
          </a:solidFill>
          <a:ln w="9525" algn="ctr">
            <a:solidFill>
              <a:schemeClr val="tx1"/>
            </a:solidFill>
            <a:round/>
          </a:ln>
        </p:spPr>
        <p:txBody>
          <a:bodyPr wrap="none" anchor="ct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65" name="Oval 15"/>
          <p:cNvSpPr>
            <a:spLocks noChangeArrowheads="1"/>
          </p:cNvSpPr>
          <p:nvPr/>
        </p:nvSpPr>
        <p:spPr bwMode="auto">
          <a:xfrm>
            <a:off x="4802852" y="6417368"/>
            <a:ext cx="124230" cy="99089"/>
          </a:xfrm>
          <a:prstGeom prst="ellipse">
            <a:avLst/>
          </a:prstGeom>
          <a:solidFill>
            <a:srgbClr val="FFFF00"/>
          </a:solidFill>
          <a:ln w="9525" algn="ctr">
            <a:solidFill>
              <a:schemeClr val="tx1"/>
            </a:solidFill>
            <a:round/>
          </a:ln>
        </p:spPr>
        <p:txBody>
          <a:bodyPr wrap="none" anchor="ct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66" name="Oval 16"/>
          <p:cNvSpPr>
            <a:spLocks noChangeArrowheads="1"/>
          </p:cNvSpPr>
          <p:nvPr/>
        </p:nvSpPr>
        <p:spPr bwMode="auto">
          <a:xfrm>
            <a:off x="5885650" y="6340719"/>
            <a:ext cx="249374" cy="247178"/>
          </a:xfrm>
          <a:prstGeom prst="ellipse">
            <a:avLst/>
          </a:prstGeom>
          <a:solidFill>
            <a:srgbClr val="FFFF00"/>
          </a:solidFill>
          <a:ln w="9525" algn="ctr">
            <a:solidFill>
              <a:schemeClr val="tx1"/>
            </a:solidFill>
            <a:round/>
          </a:ln>
        </p:spPr>
        <p:txBody>
          <a:bodyPr wrap="none" anchor="ct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67" name="Oval 17"/>
          <p:cNvSpPr>
            <a:spLocks noChangeArrowheads="1"/>
          </p:cNvSpPr>
          <p:nvPr/>
        </p:nvSpPr>
        <p:spPr bwMode="auto">
          <a:xfrm>
            <a:off x="7473224" y="6385593"/>
            <a:ext cx="372691" cy="345178"/>
          </a:xfrm>
          <a:prstGeom prst="ellipse">
            <a:avLst/>
          </a:prstGeom>
          <a:solidFill>
            <a:srgbClr val="FFFF00"/>
          </a:solidFill>
          <a:ln w="9525" algn="ctr">
            <a:solidFill>
              <a:schemeClr val="tx1"/>
            </a:solidFill>
            <a:round/>
          </a:ln>
        </p:spPr>
        <p:txBody>
          <a:bodyPr wrap="none" anchor="ct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68" name="Oval 18"/>
          <p:cNvSpPr>
            <a:spLocks noChangeArrowheads="1"/>
          </p:cNvSpPr>
          <p:nvPr/>
        </p:nvSpPr>
        <p:spPr bwMode="auto">
          <a:xfrm>
            <a:off x="9420102" y="6287003"/>
            <a:ext cx="455816" cy="445355"/>
          </a:xfrm>
          <a:prstGeom prst="ellipse">
            <a:avLst/>
          </a:prstGeom>
          <a:solidFill>
            <a:srgbClr val="FFFF00"/>
          </a:solidFill>
          <a:ln w="9525" algn="ctr">
            <a:solidFill>
              <a:schemeClr val="tx1"/>
            </a:solidFill>
            <a:round/>
          </a:ln>
        </p:spPr>
        <p:txBody>
          <a:bodyPr wrap="none" anchor="ct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eaLnBrk="1" hangingPunct="1"/>
            <a:endParaRPr lang="zh-CN" altLang="zh-CN"/>
          </a:p>
        </p:txBody>
      </p:sp>
      <p:sp>
        <p:nvSpPr>
          <p:cNvPr id="69" name="Text Box 20"/>
          <p:cNvSpPr txBox="1">
            <a:spLocks noChangeArrowheads="1"/>
          </p:cNvSpPr>
          <p:nvPr/>
        </p:nvSpPr>
        <p:spPr bwMode="auto">
          <a:xfrm>
            <a:off x="2725258" y="5835400"/>
            <a:ext cx="12127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SimSun" panose="02010600030101010101" pitchFamily="2" charset="-122"/>
              </a:defRPr>
            </a:lvl1pPr>
            <a:lvl2pPr marL="742950" indent="-285750" eaLnBrk="0" hangingPunct="0">
              <a:defRPr>
                <a:solidFill>
                  <a:schemeClr val="tx1"/>
                </a:solidFill>
                <a:latin typeface="Arial" panose="020B0604020202090204" pitchFamily="34" charset="0"/>
                <a:ea typeface="SimSun" panose="02010600030101010101" pitchFamily="2" charset="-122"/>
              </a:defRPr>
            </a:lvl2pPr>
            <a:lvl3pPr marL="1143000" indent="-228600" eaLnBrk="0" hangingPunct="0">
              <a:defRPr>
                <a:solidFill>
                  <a:schemeClr val="tx1"/>
                </a:solidFill>
                <a:latin typeface="Arial" panose="020B0604020202090204" pitchFamily="34" charset="0"/>
                <a:ea typeface="SimSun" panose="02010600030101010101" pitchFamily="2" charset="-122"/>
              </a:defRPr>
            </a:lvl3pPr>
            <a:lvl4pPr marL="1600200" indent="-228600" eaLnBrk="0" hangingPunct="0">
              <a:defRPr>
                <a:solidFill>
                  <a:schemeClr val="tx1"/>
                </a:solidFill>
                <a:latin typeface="Arial" panose="020B0604020202090204" pitchFamily="34" charset="0"/>
                <a:ea typeface="SimSun" panose="02010600030101010101" pitchFamily="2" charset="-122"/>
              </a:defRPr>
            </a:lvl4pPr>
            <a:lvl5pPr marL="2057400" indent="-228600" eaLnBrk="0" hangingPunct="0">
              <a:defRPr>
                <a:solidFill>
                  <a:schemeClr val="tx1"/>
                </a:solidFill>
                <a:latin typeface="Arial" panose="020B060402020209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SimSun" panose="02010600030101010101" pitchFamily="2" charset="-122"/>
              </a:defRPr>
            </a:lvl9pPr>
          </a:lstStyle>
          <a:p>
            <a:pPr algn="ctr" eaLnBrk="1" hangingPunct="1">
              <a:spcBef>
                <a:spcPct val="50000"/>
              </a:spcBef>
            </a:pPr>
            <a:r>
              <a:rPr lang="zh-CN" altLang="zh-CN" b="1" dirty="0">
                <a:ea typeface="黑体" panose="02010609060101010101" pitchFamily="49" charset="-122"/>
              </a:rPr>
              <a:t>卵泡募集与选择</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下丘脑</a:t>
            </a:r>
            <a:r>
              <a:rPr lang="en-US" altLang="zh-CN" dirty="0"/>
              <a:t>—</a:t>
            </a:r>
            <a:r>
              <a:rPr lang="zh-CN" altLang="en-US" dirty="0"/>
              <a:t>垂体</a:t>
            </a:r>
            <a:r>
              <a:rPr lang="en-US" altLang="zh-CN" dirty="0"/>
              <a:t>—</a:t>
            </a:r>
            <a:r>
              <a:rPr lang="zh-CN" altLang="en-US" dirty="0"/>
              <a:t>性腺轴调控</a:t>
            </a:r>
          </a:p>
        </p:txBody>
      </p:sp>
      <p:pic>
        <p:nvPicPr>
          <p:cNvPr id="5" name="内容占位符 4" descr="地图上有字&#10;&#10;描述已自动生成"/>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44150" y="2098307"/>
            <a:ext cx="4723372" cy="4394568"/>
          </a:xfrm>
        </p:spPr>
      </p:pic>
      <p:pic>
        <p:nvPicPr>
          <p:cNvPr id="6" name="内容占位符 4" descr="地图上有字&#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5806" y="2098307"/>
            <a:ext cx="4791243" cy="4394568"/>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mn-ea"/>
              </a:rPr>
              <a:t/>
            </a:r>
            <a:br>
              <a:rPr lang="zh-CN" altLang="en-US" dirty="0">
                <a:latin typeface="+mn-ea"/>
              </a:rPr>
            </a:br>
            <a:endParaRPr lang="zh-CN" altLang="en-US" dirty="0"/>
          </a:p>
        </p:txBody>
      </p:sp>
      <p:grpSp>
        <p:nvGrpSpPr>
          <p:cNvPr id="4" name="组合 18"/>
          <p:cNvGrpSpPr/>
          <p:nvPr/>
        </p:nvGrpSpPr>
        <p:grpSpPr bwMode="auto">
          <a:xfrm>
            <a:off x="587375" y="3279389"/>
            <a:ext cx="926465" cy="980440"/>
            <a:chOff x="1010369" y="2724150"/>
            <a:chExt cx="2044700" cy="2044700"/>
          </a:xfrm>
        </p:grpSpPr>
        <p:sp>
          <p:nvSpPr>
            <p:cNvPr id="5" name="MH_Other_1"/>
            <p:cNvSpPr/>
            <p:nvPr>
              <p:custDataLst>
                <p:tags r:id="rId3"/>
              </p:custDataLst>
            </p:nvPr>
          </p:nvSpPr>
          <p:spPr>
            <a:xfrm>
              <a:off x="1010369" y="2724150"/>
              <a:ext cx="2044700" cy="20447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eaLnBrk="1" hangingPunct="1">
                <a:defRPr/>
              </a:pPr>
              <a:endParaRPr lang="zh-HK" altLang="en-US">
                <a:solidFill>
                  <a:srgbClr val="FFFFFF"/>
                </a:solidFill>
                <a:ea typeface="PMingLiU" panose="02020500000000000000" pitchFamily="18" charset="-120"/>
              </a:endParaRPr>
            </a:p>
          </p:txBody>
        </p:sp>
        <p:sp>
          <p:nvSpPr>
            <p:cNvPr id="6" name="MH_Other_2"/>
            <p:cNvSpPr/>
            <p:nvPr>
              <p:custDataLst>
                <p:tags r:id="rId4"/>
              </p:custDataLst>
            </p:nvPr>
          </p:nvSpPr>
          <p:spPr bwMode="auto">
            <a:xfrm>
              <a:off x="1402482" y="3105150"/>
              <a:ext cx="1362075" cy="1282700"/>
            </a:xfrm>
            <a:custGeom>
              <a:avLst/>
              <a:gdLst>
                <a:gd name="T0" fmla="*/ 373679 w 1361803"/>
                <a:gd name="T1" fmla="*/ 893280 h 1281345"/>
                <a:gd name="T2" fmla="*/ 476295 w 1361803"/>
                <a:gd name="T3" fmla="*/ 935175 h 1281345"/>
                <a:gd name="T4" fmla="*/ 554250 w 1361803"/>
                <a:gd name="T5" fmla="*/ 952362 h 1281345"/>
                <a:gd name="T6" fmla="*/ 528590 w 1361803"/>
                <a:gd name="T7" fmla="*/ 1029706 h 1281345"/>
                <a:gd name="T8" fmla="*/ 460509 w 1361803"/>
                <a:gd name="T9" fmla="*/ 1052265 h 1281345"/>
                <a:gd name="T10" fmla="*/ 352951 w 1361803"/>
                <a:gd name="T11" fmla="*/ 988885 h 1281345"/>
                <a:gd name="T12" fmla="*/ 286842 w 1361803"/>
                <a:gd name="T13" fmla="*/ 1061933 h 1281345"/>
                <a:gd name="T14" fmla="*/ 312496 w 1361803"/>
                <a:gd name="T15" fmla="*/ 896499 h 1281345"/>
                <a:gd name="T16" fmla="*/ 274805 w 1361803"/>
                <a:gd name="T17" fmla="*/ 694669 h 1281345"/>
                <a:gd name="T18" fmla="*/ 666053 w 1361803"/>
                <a:gd name="T19" fmla="*/ 694669 h 1281345"/>
                <a:gd name="T20" fmla="*/ 633444 w 1361803"/>
                <a:gd name="T21" fmla="*/ 780505 h 1281345"/>
                <a:gd name="T22" fmla="*/ 270851 w 1361803"/>
                <a:gd name="T23" fmla="*/ 785869 h 1281345"/>
                <a:gd name="T24" fmla="*/ 256030 w 1361803"/>
                <a:gd name="T25" fmla="*/ 713981 h 1281345"/>
                <a:gd name="T26" fmla="*/ 278614 w 1361803"/>
                <a:gd name="T27" fmla="*/ 509998 h 1281345"/>
                <a:gd name="T28" fmla="*/ 747074 w 1361803"/>
                <a:gd name="T29" fmla="*/ 509998 h 1281345"/>
                <a:gd name="T30" fmla="*/ 766841 w 1361803"/>
                <a:gd name="T31" fmla="*/ 562669 h 1281345"/>
                <a:gd name="T32" fmla="*/ 279600 w 1361803"/>
                <a:gd name="T33" fmla="*/ 600290 h 1281345"/>
                <a:gd name="T34" fmla="*/ 256864 w 1361803"/>
                <a:gd name="T35" fmla="*/ 533647 h 1281345"/>
                <a:gd name="T36" fmla="*/ 944780 w 1361803"/>
                <a:gd name="T37" fmla="*/ 458274 h 1281345"/>
                <a:gd name="T38" fmla="*/ 1023792 w 1361803"/>
                <a:gd name="T39" fmla="*/ 651660 h 1281345"/>
                <a:gd name="T40" fmla="*/ 636622 w 1361803"/>
                <a:gd name="T41" fmla="*/ 1053479 h 1281345"/>
                <a:gd name="T42" fmla="*/ 602052 w 1361803"/>
                <a:gd name="T43" fmla="*/ 1023396 h 1281345"/>
                <a:gd name="T44" fmla="*/ 940832 w 1361803"/>
                <a:gd name="T45" fmla="*/ 465792 h 1281345"/>
                <a:gd name="T46" fmla="*/ 1339834 w 1361803"/>
                <a:gd name="T47" fmla="*/ 326445 h 1281345"/>
                <a:gd name="T48" fmla="*/ 1356626 w 1361803"/>
                <a:gd name="T49" fmla="*/ 377957 h 1281345"/>
                <a:gd name="T50" fmla="*/ 1136390 w 1361803"/>
                <a:gd name="T51" fmla="*/ 672009 h 1281345"/>
                <a:gd name="T52" fmla="*/ 1083055 w 1361803"/>
                <a:gd name="T53" fmla="*/ 684887 h 1281345"/>
                <a:gd name="T54" fmla="*/ 1123546 w 1361803"/>
                <a:gd name="T55" fmla="*/ 603326 h 1281345"/>
                <a:gd name="T56" fmla="*/ 1313170 w 1361803"/>
                <a:gd name="T57" fmla="*/ 338250 h 1281345"/>
                <a:gd name="T58" fmla="*/ 526874 w 1361803"/>
                <a:gd name="T59" fmla="*/ 231859 h 1281345"/>
                <a:gd name="T60" fmla="*/ 766841 w 1361803"/>
                <a:gd name="T61" fmla="*/ 247982 h 1281345"/>
                <a:gd name="T62" fmla="*/ 750057 w 1361803"/>
                <a:gd name="T63" fmla="*/ 322152 h 1281345"/>
                <a:gd name="T64" fmla="*/ 529841 w 1361803"/>
                <a:gd name="T65" fmla="*/ 322152 h 1281345"/>
                <a:gd name="T66" fmla="*/ 512061 w 1361803"/>
                <a:gd name="T67" fmla="*/ 249058 h 1281345"/>
                <a:gd name="T68" fmla="*/ 1245668 w 1361803"/>
                <a:gd name="T69" fmla="*/ 139414 h 1281345"/>
                <a:gd name="T70" fmla="*/ 1309383 w 1361803"/>
                <a:gd name="T71" fmla="*/ 242568 h 1281345"/>
                <a:gd name="T72" fmla="*/ 1116751 w 1361803"/>
                <a:gd name="T73" fmla="*/ 537676 h 1281345"/>
                <a:gd name="T74" fmla="*/ 998202 w 1361803"/>
                <a:gd name="T75" fmla="*/ 389587 h 1281345"/>
                <a:gd name="T76" fmla="*/ 1207635 w 1361803"/>
                <a:gd name="T77" fmla="*/ 150280 h 1281345"/>
                <a:gd name="T78" fmla="*/ 327070 w 1361803"/>
                <a:gd name="T79" fmla="*/ 0 h 1281345"/>
                <a:gd name="T80" fmla="*/ 1023705 w 1361803"/>
                <a:gd name="T81" fmla="*/ 138515 h 1281345"/>
                <a:gd name="T82" fmla="*/ 1015805 w 1361803"/>
                <a:gd name="T83" fmla="*/ 240524 h 1281345"/>
                <a:gd name="T84" fmla="*/ 910073 w 1361803"/>
                <a:gd name="T85" fmla="*/ 384408 h 1281345"/>
                <a:gd name="T86" fmla="*/ 897226 w 1361803"/>
                <a:gd name="T87" fmla="*/ 317835 h 1281345"/>
                <a:gd name="T88" fmla="*/ 872522 w 1361803"/>
                <a:gd name="T89" fmla="*/ 137442 h 1281345"/>
                <a:gd name="T90" fmla="*/ 382405 w 1361803"/>
                <a:gd name="T91" fmla="*/ 137442 h 1281345"/>
                <a:gd name="T92" fmla="*/ 382405 w 1361803"/>
                <a:gd name="T93" fmla="*/ 317835 h 1281345"/>
                <a:gd name="T94" fmla="*/ 143284 w 1361803"/>
                <a:gd name="T95" fmla="*/ 414474 h 1281345"/>
                <a:gd name="T96" fmla="*/ 126479 w 1361803"/>
                <a:gd name="T97" fmla="*/ 433800 h 1281345"/>
                <a:gd name="T98" fmla="*/ 151183 w 1361803"/>
                <a:gd name="T99" fmla="*/ 1157517 h 1281345"/>
                <a:gd name="T100" fmla="*/ 897226 w 1361803"/>
                <a:gd name="T101" fmla="*/ 1129599 h 1281345"/>
                <a:gd name="T102" fmla="*/ 903153 w 1361803"/>
                <a:gd name="T103" fmla="*/ 913771 h 1281345"/>
                <a:gd name="T104" fmla="*/ 1022719 w 1361803"/>
                <a:gd name="T105" fmla="*/ 777404 h 1281345"/>
                <a:gd name="T106" fmla="*/ 1023705 w 1361803"/>
                <a:gd name="T107" fmla="*/ 1147854 h 1281345"/>
                <a:gd name="T108" fmla="*/ 131420 w 1361803"/>
                <a:gd name="T109" fmla="*/ 1294960 h 1281345"/>
                <a:gd name="T110" fmla="*/ 0 w 1361803"/>
                <a:gd name="T111" fmla="*/ 339309 h 1281345"/>
                <a:gd name="T112" fmla="*/ 261853 w 1361803"/>
                <a:gd name="T113" fmla="*/ 28991 h 12813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 name="圆角矩形标注 16"/>
          <p:cNvSpPr/>
          <p:nvPr/>
        </p:nvSpPr>
        <p:spPr>
          <a:xfrm>
            <a:off x="1560195" y="3090794"/>
            <a:ext cx="2685415" cy="509905"/>
          </a:xfrm>
          <a:prstGeom prst="wedgeRoundRectCallout">
            <a:avLst>
              <a:gd name="adj1" fmla="val -50070"/>
              <a:gd name="adj2" fmla="val 705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cs typeface="黑体" panose="02010609060101010101" pitchFamily="49" charset="-122"/>
                <a:sym typeface="+mn-ea"/>
              </a:rPr>
              <a:t>FSH足量启动</a:t>
            </a:r>
            <a:endParaRPr lang="zh-CN" altLang="en-US" sz="2400"/>
          </a:p>
        </p:txBody>
      </p:sp>
      <p:sp>
        <p:nvSpPr>
          <p:cNvPr id="8" name="文本框 7"/>
          <p:cNvSpPr txBox="1"/>
          <p:nvPr/>
        </p:nvSpPr>
        <p:spPr>
          <a:xfrm>
            <a:off x="1513840" y="3859779"/>
            <a:ext cx="9774555" cy="1430456"/>
          </a:xfrm>
          <a:prstGeom prst="rect">
            <a:avLst/>
          </a:prstGeom>
          <a:noFill/>
        </p:spPr>
        <p:txBody>
          <a:bodyPr wrap="square" rtlCol="0" anchor="t">
            <a:spAutoFit/>
          </a:bodyPr>
          <a:lstStyle/>
          <a:p>
            <a:pPr>
              <a:lnSpc>
                <a:spcPct val="150000"/>
              </a:lnSpc>
            </a:pPr>
            <a:r>
              <a:rPr lang="zh-CN" altLang="en-US" sz="2000" dirty="0">
                <a:latin typeface="+mn-ea"/>
                <a:cs typeface="黑体" panose="02010609060101010101" pitchFamily="49" charset="-122"/>
                <a:sym typeface="+mn-ea"/>
              </a:rPr>
              <a:t>Gn起始剂量根据病人年龄、BMI、AMH、AFC、基础</a:t>
            </a:r>
            <a:r>
              <a:rPr lang="en-US" altLang="zh-CN" sz="2000" dirty="0">
                <a:latin typeface="+mn-ea"/>
                <a:cs typeface="黑体" panose="02010609060101010101" pitchFamily="49" charset="-122"/>
                <a:sym typeface="+mn-ea"/>
              </a:rPr>
              <a:t>FSH</a:t>
            </a:r>
            <a:r>
              <a:rPr lang="zh-CN" altLang="en-US" sz="2000" dirty="0">
                <a:latin typeface="+mn-ea"/>
                <a:cs typeface="黑体" panose="02010609060101010101" pitchFamily="49" charset="-122"/>
                <a:sym typeface="+mn-ea"/>
              </a:rPr>
              <a:t>水平及既往治疗周期用药情况决定。FSH足量启动有利于增加优势获卵数，卵泡发育后期减小FSH剂量，有利于卵泡同步化。</a:t>
            </a:r>
            <a:endParaRPr lang="en-US" altLang="zh-CN" sz="2000" dirty="0">
              <a:latin typeface="+mn-ea"/>
              <a:cs typeface="黑体" panose="02010609060101010101" pitchFamily="49" charset="-122"/>
              <a:sym typeface="+mn-ea"/>
            </a:endParaRPr>
          </a:p>
        </p:txBody>
      </p:sp>
      <p:grpSp>
        <p:nvGrpSpPr>
          <p:cNvPr id="9" name="组合 18"/>
          <p:cNvGrpSpPr/>
          <p:nvPr/>
        </p:nvGrpSpPr>
        <p:grpSpPr bwMode="auto">
          <a:xfrm>
            <a:off x="633730" y="626110"/>
            <a:ext cx="926465" cy="980440"/>
            <a:chOff x="1010369" y="2724150"/>
            <a:chExt cx="2044700" cy="2044700"/>
          </a:xfrm>
        </p:grpSpPr>
        <p:sp>
          <p:nvSpPr>
            <p:cNvPr id="10" name="MH_Other_1"/>
            <p:cNvSpPr/>
            <p:nvPr>
              <p:custDataLst>
                <p:tags r:id="rId1"/>
              </p:custDataLst>
            </p:nvPr>
          </p:nvSpPr>
          <p:spPr>
            <a:xfrm>
              <a:off x="1010369" y="2724150"/>
              <a:ext cx="2044700" cy="20447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eaLnBrk="1" hangingPunct="1">
                <a:defRPr/>
              </a:pPr>
              <a:endParaRPr lang="zh-HK" altLang="en-US">
                <a:solidFill>
                  <a:srgbClr val="FFFFFF"/>
                </a:solidFill>
                <a:ea typeface="PMingLiU" panose="02020500000000000000" pitchFamily="18" charset="-120"/>
              </a:endParaRPr>
            </a:p>
          </p:txBody>
        </p:sp>
        <p:sp>
          <p:nvSpPr>
            <p:cNvPr id="11" name="MH_Other_2"/>
            <p:cNvSpPr/>
            <p:nvPr>
              <p:custDataLst>
                <p:tags r:id="rId2"/>
              </p:custDataLst>
            </p:nvPr>
          </p:nvSpPr>
          <p:spPr bwMode="auto">
            <a:xfrm>
              <a:off x="1402482" y="3105150"/>
              <a:ext cx="1362075" cy="1282700"/>
            </a:xfrm>
            <a:custGeom>
              <a:avLst/>
              <a:gdLst>
                <a:gd name="T0" fmla="*/ 373679 w 1361803"/>
                <a:gd name="T1" fmla="*/ 893280 h 1281345"/>
                <a:gd name="T2" fmla="*/ 476295 w 1361803"/>
                <a:gd name="T3" fmla="*/ 935175 h 1281345"/>
                <a:gd name="T4" fmla="*/ 554250 w 1361803"/>
                <a:gd name="T5" fmla="*/ 952362 h 1281345"/>
                <a:gd name="T6" fmla="*/ 528590 w 1361803"/>
                <a:gd name="T7" fmla="*/ 1029706 h 1281345"/>
                <a:gd name="T8" fmla="*/ 460509 w 1361803"/>
                <a:gd name="T9" fmla="*/ 1052265 h 1281345"/>
                <a:gd name="T10" fmla="*/ 352951 w 1361803"/>
                <a:gd name="T11" fmla="*/ 988885 h 1281345"/>
                <a:gd name="T12" fmla="*/ 286842 w 1361803"/>
                <a:gd name="T13" fmla="*/ 1061933 h 1281345"/>
                <a:gd name="T14" fmla="*/ 312496 w 1361803"/>
                <a:gd name="T15" fmla="*/ 896499 h 1281345"/>
                <a:gd name="T16" fmla="*/ 274805 w 1361803"/>
                <a:gd name="T17" fmla="*/ 694669 h 1281345"/>
                <a:gd name="T18" fmla="*/ 666053 w 1361803"/>
                <a:gd name="T19" fmla="*/ 694669 h 1281345"/>
                <a:gd name="T20" fmla="*/ 633444 w 1361803"/>
                <a:gd name="T21" fmla="*/ 780505 h 1281345"/>
                <a:gd name="T22" fmla="*/ 270851 w 1361803"/>
                <a:gd name="T23" fmla="*/ 785869 h 1281345"/>
                <a:gd name="T24" fmla="*/ 256030 w 1361803"/>
                <a:gd name="T25" fmla="*/ 713981 h 1281345"/>
                <a:gd name="T26" fmla="*/ 278614 w 1361803"/>
                <a:gd name="T27" fmla="*/ 509998 h 1281345"/>
                <a:gd name="T28" fmla="*/ 747074 w 1361803"/>
                <a:gd name="T29" fmla="*/ 509998 h 1281345"/>
                <a:gd name="T30" fmla="*/ 766841 w 1361803"/>
                <a:gd name="T31" fmla="*/ 562669 h 1281345"/>
                <a:gd name="T32" fmla="*/ 279600 w 1361803"/>
                <a:gd name="T33" fmla="*/ 600290 h 1281345"/>
                <a:gd name="T34" fmla="*/ 256864 w 1361803"/>
                <a:gd name="T35" fmla="*/ 533647 h 1281345"/>
                <a:gd name="T36" fmla="*/ 944780 w 1361803"/>
                <a:gd name="T37" fmla="*/ 458274 h 1281345"/>
                <a:gd name="T38" fmla="*/ 1023792 w 1361803"/>
                <a:gd name="T39" fmla="*/ 651660 h 1281345"/>
                <a:gd name="T40" fmla="*/ 636622 w 1361803"/>
                <a:gd name="T41" fmla="*/ 1053479 h 1281345"/>
                <a:gd name="T42" fmla="*/ 602052 w 1361803"/>
                <a:gd name="T43" fmla="*/ 1023396 h 1281345"/>
                <a:gd name="T44" fmla="*/ 940832 w 1361803"/>
                <a:gd name="T45" fmla="*/ 465792 h 1281345"/>
                <a:gd name="T46" fmla="*/ 1339834 w 1361803"/>
                <a:gd name="T47" fmla="*/ 326445 h 1281345"/>
                <a:gd name="T48" fmla="*/ 1356626 w 1361803"/>
                <a:gd name="T49" fmla="*/ 377957 h 1281345"/>
                <a:gd name="T50" fmla="*/ 1136390 w 1361803"/>
                <a:gd name="T51" fmla="*/ 672009 h 1281345"/>
                <a:gd name="T52" fmla="*/ 1083055 w 1361803"/>
                <a:gd name="T53" fmla="*/ 684887 h 1281345"/>
                <a:gd name="T54" fmla="*/ 1123546 w 1361803"/>
                <a:gd name="T55" fmla="*/ 603326 h 1281345"/>
                <a:gd name="T56" fmla="*/ 1313170 w 1361803"/>
                <a:gd name="T57" fmla="*/ 338250 h 1281345"/>
                <a:gd name="T58" fmla="*/ 526874 w 1361803"/>
                <a:gd name="T59" fmla="*/ 231859 h 1281345"/>
                <a:gd name="T60" fmla="*/ 766841 w 1361803"/>
                <a:gd name="T61" fmla="*/ 247982 h 1281345"/>
                <a:gd name="T62" fmla="*/ 750057 w 1361803"/>
                <a:gd name="T63" fmla="*/ 322152 h 1281345"/>
                <a:gd name="T64" fmla="*/ 529841 w 1361803"/>
                <a:gd name="T65" fmla="*/ 322152 h 1281345"/>
                <a:gd name="T66" fmla="*/ 512061 w 1361803"/>
                <a:gd name="T67" fmla="*/ 249058 h 1281345"/>
                <a:gd name="T68" fmla="*/ 1245668 w 1361803"/>
                <a:gd name="T69" fmla="*/ 139414 h 1281345"/>
                <a:gd name="T70" fmla="*/ 1309383 w 1361803"/>
                <a:gd name="T71" fmla="*/ 242568 h 1281345"/>
                <a:gd name="T72" fmla="*/ 1116751 w 1361803"/>
                <a:gd name="T73" fmla="*/ 537676 h 1281345"/>
                <a:gd name="T74" fmla="*/ 998202 w 1361803"/>
                <a:gd name="T75" fmla="*/ 389587 h 1281345"/>
                <a:gd name="T76" fmla="*/ 1207635 w 1361803"/>
                <a:gd name="T77" fmla="*/ 150280 h 1281345"/>
                <a:gd name="T78" fmla="*/ 327070 w 1361803"/>
                <a:gd name="T79" fmla="*/ 0 h 1281345"/>
                <a:gd name="T80" fmla="*/ 1023705 w 1361803"/>
                <a:gd name="T81" fmla="*/ 138515 h 1281345"/>
                <a:gd name="T82" fmla="*/ 1015805 w 1361803"/>
                <a:gd name="T83" fmla="*/ 240524 h 1281345"/>
                <a:gd name="T84" fmla="*/ 910073 w 1361803"/>
                <a:gd name="T85" fmla="*/ 384408 h 1281345"/>
                <a:gd name="T86" fmla="*/ 897226 w 1361803"/>
                <a:gd name="T87" fmla="*/ 317835 h 1281345"/>
                <a:gd name="T88" fmla="*/ 872522 w 1361803"/>
                <a:gd name="T89" fmla="*/ 137442 h 1281345"/>
                <a:gd name="T90" fmla="*/ 382405 w 1361803"/>
                <a:gd name="T91" fmla="*/ 137442 h 1281345"/>
                <a:gd name="T92" fmla="*/ 382405 w 1361803"/>
                <a:gd name="T93" fmla="*/ 317835 h 1281345"/>
                <a:gd name="T94" fmla="*/ 143284 w 1361803"/>
                <a:gd name="T95" fmla="*/ 414474 h 1281345"/>
                <a:gd name="T96" fmla="*/ 126479 w 1361803"/>
                <a:gd name="T97" fmla="*/ 433800 h 1281345"/>
                <a:gd name="T98" fmla="*/ 151183 w 1361803"/>
                <a:gd name="T99" fmla="*/ 1157517 h 1281345"/>
                <a:gd name="T100" fmla="*/ 897226 w 1361803"/>
                <a:gd name="T101" fmla="*/ 1129599 h 1281345"/>
                <a:gd name="T102" fmla="*/ 903153 w 1361803"/>
                <a:gd name="T103" fmla="*/ 913771 h 1281345"/>
                <a:gd name="T104" fmla="*/ 1022719 w 1361803"/>
                <a:gd name="T105" fmla="*/ 777404 h 1281345"/>
                <a:gd name="T106" fmla="*/ 1023705 w 1361803"/>
                <a:gd name="T107" fmla="*/ 1147854 h 1281345"/>
                <a:gd name="T108" fmla="*/ 131420 w 1361803"/>
                <a:gd name="T109" fmla="*/ 1294960 h 1281345"/>
                <a:gd name="T110" fmla="*/ 0 w 1361803"/>
                <a:gd name="T111" fmla="*/ 339309 h 1281345"/>
                <a:gd name="T112" fmla="*/ 261853 w 1361803"/>
                <a:gd name="T113" fmla="*/ 28991 h 12813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2" name="圆角矩形标注 14"/>
          <p:cNvSpPr/>
          <p:nvPr/>
        </p:nvSpPr>
        <p:spPr>
          <a:xfrm>
            <a:off x="1571625" y="505460"/>
            <a:ext cx="2685415" cy="509905"/>
          </a:xfrm>
          <a:prstGeom prst="wedgeRoundRectCallout">
            <a:avLst>
              <a:gd name="adj1" fmla="val -50070"/>
              <a:gd name="adj2" fmla="val 705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cs typeface="黑体" panose="02010609060101010101" pitchFamily="49" charset="-122"/>
                <a:sym typeface="+mn-ea"/>
              </a:rPr>
              <a:t>预处理</a:t>
            </a:r>
            <a:endParaRPr lang="zh-CN" altLang="en-US" sz="2400" dirty="0"/>
          </a:p>
        </p:txBody>
      </p:sp>
      <p:sp>
        <p:nvSpPr>
          <p:cNvPr id="13" name="文本框 12"/>
          <p:cNvSpPr txBox="1"/>
          <p:nvPr/>
        </p:nvSpPr>
        <p:spPr>
          <a:xfrm>
            <a:off x="1652401" y="1328171"/>
            <a:ext cx="9774555" cy="968791"/>
          </a:xfrm>
          <a:prstGeom prst="rect">
            <a:avLst/>
          </a:prstGeom>
          <a:noFill/>
        </p:spPr>
        <p:txBody>
          <a:bodyPr wrap="square" rtlCol="0" anchor="t">
            <a:spAutoFit/>
          </a:bodyPr>
          <a:lstStyle/>
          <a:p>
            <a:pPr marL="342900" indent="-342900">
              <a:lnSpc>
                <a:spcPct val="150000"/>
              </a:lnSpc>
              <a:buFont typeface="Arial" panose="020B0604020202090204" pitchFamily="34" charset="0"/>
              <a:buChar char="•"/>
            </a:pPr>
            <a:r>
              <a:rPr lang="zh-CN" altLang="en-US" sz="2000" dirty="0">
                <a:latin typeface="+mn-ea"/>
                <a:cs typeface="黑体" panose="02010609060101010101" pitchFamily="49" charset="-122"/>
                <a:sym typeface="+mn-ea"/>
              </a:rPr>
              <a:t>高反应和正常反应患者，进行预处理仍存在争议，正方认为增加卵泡同步性，利于周期调节；反方认为对子宫内膜容受性有影响。</a:t>
            </a:r>
            <a:endParaRPr lang="zh-CN" altLang="en-US" sz="2000" dirty="0">
              <a:latin typeface="+mn-ea"/>
              <a:cs typeface="黑体" panose="02010609060101010101"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8"/>
          <p:cNvGrpSpPr/>
          <p:nvPr/>
        </p:nvGrpSpPr>
        <p:grpSpPr bwMode="auto">
          <a:xfrm>
            <a:off x="633730" y="839470"/>
            <a:ext cx="926465" cy="980440"/>
            <a:chOff x="1010369" y="2724150"/>
            <a:chExt cx="2044700" cy="2044700"/>
          </a:xfrm>
        </p:grpSpPr>
        <p:sp>
          <p:nvSpPr>
            <p:cNvPr id="5" name="MH_Other_1"/>
            <p:cNvSpPr/>
            <p:nvPr>
              <p:custDataLst>
                <p:tags r:id="rId3"/>
              </p:custDataLst>
            </p:nvPr>
          </p:nvSpPr>
          <p:spPr>
            <a:xfrm>
              <a:off x="1010369" y="2724150"/>
              <a:ext cx="2044700" cy="20447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eaLnBrk="1" hangingPunct="1">
                <a:defRPr/>
              </a:pPr>
              <a:endParaRPr lang="zh-HK" altLang="en-US">
                <a:solidFill>
                  <a:srgbClr val="FFFFFF"/>
                </a:solidFill>
                <a:ea typeface="PMingLiU" panose="02020500000000000000" pitchFamily="18" charset="-120"/>
              </a:endParaRPr>
            </a:p>
          </p:txBody>
        </p:sp>
        <p:sp>
          <p:nvSpPr>
            <p:cNvPr id="6" name="MH_Other_2"/>
            <p:cNvSpPr/>
            <p:nvPr>
              <p:custDataLst>
                <p:tags r:id="rId4"/>
              </p:custDataLst>
            </p:nvPr>
          </p:nvSpPr>
          <p:spPr bwMode="auto">
            <a:xfrm>
              <a:off x="1402482" y="3105150"/>
              <a:ext cx="1362075" cy="1282700"/>
            </a:xfrm>
            <a:custGeom>
              <a:avLst/>
              <a:gdLst>
                <a:gd name="T0" fmla="*/ 373679 w 1361803"/>
                <a:gd name="T1" fmla="*/ 893280 h 1281345"/>
                <a:gd name="T2" fmla="*/ 476295 w 1361803"/>
                <a:gd name="T3" fmla="*/ 935175 h 1281345"/>
                <a:gd name="T4" fmla="*/ 554250 w 1361803"/>
                <a:gd name="T5" fmla="*/ 952362 h 1281345"/>
                <a:gd name="T6" fmla="*/ 528590 w 1361803"/>
                <a:gd name="T7" fmla="*/ 1029706 h 1281345"/>
                <a:gd name="T8" fmla="*/ 460509 w 1361803"/>
                <a:gd name="T9" fmla="*/ 1052265 h 1281345"/>
                <a:gd name="T10" fmla="*/ 352951 w 1361803"/>
                <a:gd name="T11" fmla="*/ 988885 h 1281345"/>
                <a:gd name="T12" fmla="*/ 286842 w 1361803"/>
                <a:gd name="T13" fmla="*/ 1061933 h 1281345"/>
                <a:gd name="T14" fmla="*/ 312496 w 1361803"/>
                <a:gd name="T15" fmla="*/ 896499 h 1281345"/>
                <a:gd name="T16" fmla="*/ 274805 w 1361803"/>
                <a:gd name="T17" fmla="*/ 694669 h 1281345"/>
                <a:gd name="T18" fmla="*/ 666053 w 1361803"/>
                <a:gd name="T19" fmla="*/ 694669 h 1281345"/>
                <a:gd name="T20" fmla="*/ 633444 w 1361803"/>
                <a:gd name="T21" fmla="*/ 780505 h 1281345"/>
                <a:gd name="T22" fmla="*/ 270851 w 1361803"/>
                <a:gd name="T23" fmla="*/ 785869 h 1281345"/>
                <a:gd name="T24" fmla="*/ 256030 w 1361803"/>
                <a:gd name="T25" fmla="*/ 713981 h 1281345"/>
                <a:gd name="T26" fmla="*/ 278614 w 1361803"/>
                <a:gd name="T27" fmla="*/ 509998 h 1281345"/>
                <a:gd name="T28" fmla="*/ 747074 w 1361803"/>
                <a:gd name="T29" fmla="*/ 509998 h 1281345"/>
                <a:gd name="T30" fmla="*/ 766841 w 1361803"/>
                <a:gd name="T31" fmla="*/ 562669 h 1281345"/>
                <a:gd name="T32" fmla="*/ 279600 w 1361803"/>
                <a:gd name="T33" fmla="*/ 600290 h 1281345"/>
                <a:gd name="T34" fmla="*/ 256864 w 1361803"/>
                <a:gd name="T35" fmla="*/ 533647 h 1281345"/>
                <a:gd name="T36" fmla="*/ 944780 w 1361803"/>
                <a:gd name="T37" fmla="*/ 458274 h 1281345"/>
                <a:gd name="T38" fmla="*/ 1023792 w 1361803"/>
                <a:gd name="T39" fmla="*/ 651660 h 1281345"/>
                <a:gd name="T40" fmla="*/ 636622 w 1361803"/>
                <a:gd name="T41" fmla="*/ 1053479 h 1281345"/>
                <a:gd name="T42" fmla="*/ 602052 w 1361803"/>
                <a:gd name="T43" fmla="*/ 1023396 h 1281345"/>
                <a:gd name="T44" fmla="*/ 940832 w 1361803"/>
                <a:gd name="T45" fmla="*/ 465792 h 1281345"/>
                <a:gd name="T46" fmla="*/ 1339834 w 1361803"/>
                <a:gd name="T47" fmla="*/ 326445 h 1281345"/>
                <a:gd name="T48" fmla="*/ 1356626 w 1361803"/>
                <a:gd name="T49" fmla="*/ 377957 h 1281345"/>
                <a:gd name="T50" fmla="*/ 1136390 w 1361803"/>
                <a:gd name="T51" fmla="*/ 672009 h 1281345"/>
                <a:gd name="T52" fmla="*/ 1083055 w 1361803"/>
                <a:gd name="T53" fmla="*/ 684887 h 1281345"/>
                <a:gd name="T54" fmla="*/ 1123546 w 1361803"/>
                <a:gd name="T55" fmla="*/ 603326 h 1281345"/>
                <a:gd name="T56" fmla="*/ 1313170 w 1361803"/>
                <a:gd name="T57" fmla="*/ 338250 h 1281345"/>
                <a:gd name="T58" fmla="*/ 526874 w 1361803"/>
                <a:gd name="T59" fmla="*/ 231859 h 1281345"/>
                <a:gd name="T60" fmla="*/ 766841 w 1361803"/>
                <a:gd name="T61" fmla="*/ 247982 h 1281345"/>
                <a:gd name="T62" fmla="*/ 750057 w 1361803"/>
                <a:gd name="T63" fmla="*/ 322152 h 1281345"/>
                <a:gd name="T64" fmla="*/ 529841 w 1361803"/>
                <a:gd name="T65" fmla="*/ 322152 h 1281345"/>
                <a:gd name="T66" fmla="*/ 512061 w 1361803"/>
                <a:gd name="T67" fmla="*/ 249058 h 1281345"/>
                <a:gd name="T68" fmla="*/ 1245668 w 1361803"/>
                <a:gd name="T69" fmla="*/ 139414 h 1281345"/>
                <a:gd name="T70" fmla="*/ 1309383 w 1361803"/>
                <a:gd name="T71" fmla="*/ 242568 h 1281345"/>
                <a:gd name="T72" fmla="*/ 1116751 w 1361803"/>
                <a:gd name="T73" fmla="*/ 537676 h 1281345"/>
                <a:gd name="T74" fmla="*/ 998202 w 1361803"/>
                <a:gd name="T75" fmla="*/ 389587 h 1281345"/>
                <a:gd name="T76" fmla="*/ 1207635 w 1361803"/>
                <a:gd name="T77" fmla="*/ 150280 h 1281345"/>
                <a:gd name="T78" fmla="*/ 327070 w 1361803"/>
                <a:gd name="T79" fmla="*/ 0 h 1281345"/>
                <a:gd name="T80" fmla="*/ 1023705 w 1361803"/>
                <a:gd name="T81" fmla="*/ 138515 h 1281345"/>
                <a:gd name="T82" fmla="*/ 1015805 w 1361803"/>
                <a:gd name="T83" fmla="*/ 240524 h 1281345"/>
                <a:gd name="T84" fmla="*/ 910073 w 1361803"/>
                <a:gd name="T85" fmla="*/ 384408 h 1281345"/>
                <a:gd name="T86" fmla="*/ 897226 w 1361803"/>
                <a:gd name="T87" fmla="*/ 317835 h 1281345"/>
                <a:gd name="T88" fmla="*/ 872522 w 1361803"/>
                <a:gd name="T89" fmla="*/ 137442 h 1281345"/>
                <a:gd name="T90" fmla="*/ 382405 w 1361803"/>
                <a:gd name="T91" fmla="*/ 137442 h 1281345"/>
                <a:gd name="T92" fmla="*/ 382405 w 1361803"/>
                <a:gd name="T93" fmla="*/ 317835 h 1281345"/>
                <a:gd name="T94" fmla="*/ 143284 w 1361803"/>
                <a:gd name="T95" fmla="*/ 414474 h 1281345"/>
                <a:gd name="T96" fmla="*/ 126479 w 1361803"/>
                <a:gd name="T97" fmla="*/ 433800 h 1281345"/>
                <a:gd name="T98" fmla="*/ 151183 w 1361803"/>
                <a:gd name="T99" fmla="*/ 1157517 h 1281345"/>
                <a:gd name="T100" fmla="*/ 897226 w 1361803"/>
                <a:gd name="T101" fmla="*/ 1129599 h 1281345"/>
                <a:gd name="T102" fmla="*/ 903153 w 1361803"/>
                <a:gd name="T103" fmla="*/ 913771 h 1281345"/>
                <a:gd name="T104" fmla="*/ 1022719 w 1361803"/>
                <a:gd name="T105" fmla="*/ 777404 h 1281345"/>
                <a:gd name="T106" fmla="*/ 1023705 w 1361803"/>
                <a:gd name="T107" fmla="*/ 1147854 h 1281345"/>
                <a:gd name="T108" fmla="*/ 131420 w 1361803"/>
                <a:gd name="T109" fmla="*/ 1294960 h 1281345"/>
                <a:gd name="T110" fmla="*/ 0 w 1361803"/>
                <a:gd name="T111" fmla="*/ 339309 h 1281345"/>
                <a:gd name="T112" fmla="*/ 261853 w 1361803"/>
                <a:gd name="T113" fmla="*/ 28991 h 12813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 name="组合 18"/>
          <p:cNvGrpSpPr/>
          <p:nvPr/>
        </p:nvGrpSpPr>
        <p:grpSpPr bwMode="auto">
          <a:xfrm>
            <a:off x="765175" y="3672205"/>
            <a:ext cx="926465" cy="980440"/>
            <a:chOff x="1010369" y="2724150"/>
            <a:chExt cx="2044700" cy="2044700"/>
          </a:xfrm>
        </p:grpSpPr>
        <p:sp>
          <p:nvSpPr>
            <p:cNvPr id="11" name="MH_Other_1"/>
            <p:cNvSpPr/>
            <p:nvPr>
              <p:custDataLst>
                <p:tags r:id="rId1"/>
              </p:custDataLst>
            </p:nvPr>
          </p:nvSpPr>
          <p:spPr>
            <a:xfrm>
              <a:off x="1010369" y="2724150"/>
              <a:ext cx="2044700" cy="20447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SimSun" panose="02010600030101010101" pitchFamily="2" charset="-122"/>
                </a:defRPr>
              </a:lvl1pPr>
              <a:lvl2pPr marL="742950" indent="-285750">
                <a:defRPr>
                  <a:solidFill>
                    <a:schemeClr val="tx1"/>
                  </a:solidFill>
                  <a:latin typeface="Calibri" panose="020F0502020204030204" pitchFamily="34" charset="0"/>
                  <a:ea typeface="SimSun" panose="02010600030101010101" pitchFamily="2" charset="-122"/>
                </a:defRPr>
              </a:lvl2pPr>
              <a:lvl3pPr marL="1143000" indent="-228600">
                <a:defRPr>
                  <a:solidFill>
                    <a:schemeClr val="tx1"/>
                  </a:solidFill>
                  <a:latin typeface="Calibri" panose="020F0502020204030204" pitchFamily="34" charset="0"/>
                  <a:ea typeface="SimSun" panose="02010600030101010101" pitchFamily="2" charset="-122"/>
                </a:defRPr>
              </a:lvl3pPr>
              <a:lvl4pPr marL="1600200" indent="-228600">
                <a:defRPr>
                  <a:solidFill>
                    <a:schemeClr val="tx1"/>
                  </a:solidFill>
                  <a:latin typeface="Calibri" panose="020F0502020204030204" pitchFamily="34" charset="0"/>
                  <a:ea typeface="SimSun" panose="02010600030101010101" pitchFamily="2" charset="-122"/>
                </a:defRPr>
              </a:lvl4pPr>
              <a:lvl5pPr marL="2057400" indent="-228600">
                <a:defRPr>
                  <a:solidFill>
                    <a:schemeClr val="tx1"/>
                  </a:solidFill>
                  <a:latin typeface="Calibri" panose="020F0502020204030204" pitchFamily="34" charset="0"/>
                  <a:ea typeface="SimSun"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SimSun" panose="02010600030101010101" pitchFamily="2" charset="-122"/>
                </a:defRPr>
              </a:lvl9pPr>
            </a:lstStyle>
            <a:p>
              <a:pPr algn="ctr" eaLnBrk="1" hangingPunct="1">
                <a:defRPr/>
              </a:pPr>
              <a:endParaRPr lang="zh-HK" altLang="en-US">
                <a:solidFill>
                  <a:srgbClr val="FFFFFF"/>
                </a:solidFill>
                <a:ea typeface="PMingLiU" panose="02020500000000000000" pitchFamily="18" charset="-120"/>
              </a:endParaRPr>
            </a:p>
          </p:txBody>
        </p:sp>
        <p:sp>
          <p:nvSpPr>
            <p:cNvPr id="12" name="MH_Other_2"/>
            <p:cNvSpPr/>
            <p:nvPr>
              <p:custDataLst>
                <p:tags r:id="rId2"/>
              </p:custDataLst>
            </p:nvPr>
          </p:nvSpPr>
          <p:spPr bwMode="auto">
            <a:xfrm>
              <a:off x="1402482" y="3105150"/>
              <a:ext cx="1362075" cy="1282700"/>
            </a:xfrm>
            <a:custGeom>
              <a:avLst/>
              <a:gdLst>
                <a:gd name="T0" fmla="*/ 373679 w 1361803"/>
                <a:gd name="T1" fmla="*/ 893280 h 1281345"/>
                <a:gd name="T2" fmla="*/ 476295 w 1361803"/>
                <a:gd name="T3" fmla="*/ 935175 h 1281345"/>
                <a:gd name="T4" fmla="*/ 554250 w 1361803"/>
                <a:gd name="T5" fmla="*/ 952362 h 1281345"/>
                <a:gd name="T6" fmla="*/ 528590 w 1361803"/>
                <a:gd name="T7" fmla="*/ 1029706 h 1281345"/>
                <a:gd name="T8" fmla="*/ 460509 w 1361803"/>
                <a:gd name="T9" fmla="*/ 1052265 h 1281345"/>
                <a:gd name="T10" fmla="*/ 352951 w 1361803"/>
                <a:gd name="T11" fmla="*/ 988885 h 1281345"/>
                <a:gd name="T12" fmla="*/ 286842 w 1361803"/>
                <a:gd name="T13" fmla="*/ 1061933 h 1281345"/>
                <a:gd name="T14" fmla="*/ 312496 w 1361803"/>
                <a:gd name="T15" fmla="*/ 896499 h 1281345"/>
                <a:gd name="T16" fmla="*/ 274805 w 1361803"/>
                <a:gd name="T17" fmla="*/ 694669 h 1281345"/>
                <a:gd name="T18" fmla="*/ 666053 w 1361803"/>
                <a:gd name="T19" fmla="*/ 694669 h 1281345"/>
                <a:gd name="T20" fmla="*/ 633444 w 1361803"/>
                <a:gd name="T21" fmla="*/ 780505 h 1281345"/>
                <a:gd name="T22" fmla="*/ 270851 w 1361803"/>
                <a:gd name="T23" fmla="*/ 785869 h 1281345"/>
                <a:gd name="T24" fmla="*/ 256030 w 1361803"/>
                <a:gd name="T25" fmla="*/ 713981 h 1281345"/>
                <a:gd name="T26" fmla="*/ 278614 w 1361803"/>
                <a:gd name="T27" fmla="*/ 509998 h 1281345"/>
                <a:gd name="T28" fmla="*/ 747074 w 1361803"/>
                <a:gd name="T29" fmla="*/ 509998 h 1281345"/>
                <a:gd name="T30" fmla="*/ 766841 w 1361803"/>
                <a:gd name="T31" fmla="*/ 562669 h 1281345"/>
                <a:gd name="T32" fmla="*/ 279600 w 1361803"/>
                <a:gd name="T33" fmla="*/ 600290 h 1281345"/>
                <a:gd name="T34" fmla="*/ 256864 w 1361803"/>
                <a:gd name="T35" fmla="*/ 533647 h 1281345"/>
                <a:gd name="T36" fmla="*/ 944780 w 1361803"/>
                <a:gd name="T37" fmla="*/ 458274 h 1281345"/>
                <a:gd name="T38" fmla="*/ 1023792 w 1361803"/>
                <a:gd name="T39" fmla="*/ 651660 h 1281345"/>
                <a:gd name="T40" fmla="*/ 636622 w 1361803"/>
                <a:gd name="T41" fmla="*/ 1053479 h 1281345"/>
                <a:gd name="T42" fmla="*/ 602052 w 1361803"/>
                <a:gd name="T43" fmla="*/ 1023396 h 1281345"/>
                <a:gd name="T44" fmla="*/ 940832 w 1361803"/>
                <a:gd name="T45" fmla="*/ 465792 h 1281345"/>
                <a:gd name="T46" fmla="*/ 1339834 w 1361803"/>
                <a:gd name="T47" fmla="*/ 326445 h 1281345"/>
                <a:gd name="T48" fmla="*/ 1356626 w 1361803"/>
                <a:gd name="T49" fmla="*/ 377957 h 1281345"/>
                <a:gd name="T50" fmla="*/ 1136390 w 1361803"/>
                <a:gd name="T51" fmla="*/ 672009 h 1281345"/>
                <a:gd name="T52" fmla="*/ 1083055 w 1361803"/>
                <a:gd name="T53" fmla="*/ 684887 h 1281345"/>
                <a:gd name="T54" fmla="*/ 1123546 w 1361803"/>
                <a:gd name="T55" fmla="*/ 603326 h 1281345"/>
                <a:gd name="T56" fmla="*/ 1313170 w 1361803"/>
                <a:gd name="T57" fmla="*/ 338250 h 1281345"/>
                <a:gd name="T58" fmla="*/ 526874 w 1361803"/>
                <a:gd name="T59" fmla="*/ 231859 h 1281345"/>
                <a:gd name="T60" fmla="*/ 766841 w 1361803"/>
                <a:gd name="T61" fmla="*/ 247982 h 1281345"/>
                <a:gd name="T62" fmla="*/ 750057 w 1361803"/>
                <a:gd name="T63" fmla="*/ 322152 h 1281345"/>
                <a:gd name="T64" fmla="*/ 529841 w 1361803"/>
                <a:gd name="T65" fmla="*/ 322152 h 1281345"/>
                <a:gd name="T66" fmla="*/ 512061 w 1361803"/>
                <a:gd name="T67" fmla="*/ 249058 h 1281345"/>
                <a:gd name="T68" fmla="*/ 1245668 w 1361803"/>
                <a:gd name="T69" fmla="*/ 139414 h 1281345"/>
                <a:gd name="T70" fmla="*/ 1309383 w 1361803"/>
                <a:gd name="T71" fmla="*/ 242568 h 1281345"/>
                <a:gd name="T72" fmla="*/ 1116751 w 1361803"/>
                <a:gd name="T73" fmla="*/ 537676 h 1281345"/>
                <a:gd name="T74" fmla="*/ 998202 w 1361803"/>
                <a:gd name="T75" fmla="*/ 389587 h 1281345"/>
                <a:gd name="T76" fmla="*/ 1207635 w 1361803"/>
                <a:gd name="T77" fmla="*/ 150280 h 1281345"/>
                <a:gd name="T78" fmla="*/ 327070 w 1361803"/>
                <a:gd name="T79" fmla="*/ 0 h 1281345"/>
                <a:gd name="T80" fmla="*/ 1023705 w 1361803"/>
                <a:gd name="T81" fmla="*/ 138515 h 1281345"/>
                <a:gd name="T82" fmla="*/ 1015805 w 1361803"/>
                <a:gd name="T83" fmla="*/ 240524 h 1281345"/>
                <a:gd name="T84" fmla="*/ 910073 w 1361803"/>
                <a:gd name="T85" fmla="*/ 384408 h 1281345"/>
                <a:gd name="T86" fmla="*/ 897226 w 1361803"/>
                <a:gd name="T87" fmla="*/ 317835 h 1281345"/>
                <a:gd name="T88" fmla="*/ 872522 w 1361803"/>
                <a:gd name="T89" fmla="*/ 137442 h 1281345"/>
                <a:gd name="T90" fmla="*/ 382405 w 1361803"/>
                <a:gd name="T91" fmla="*/ 137442 h 1281345"/>
                <a:gd name="T92" fmla="*/ 382405 w 1361803"/>
                <a:gd name="T93" fmla="*/ 317835 h 1281345"/>
                <a:gd name="T94" fmla="*/ 143284 w 1361803"/>
                <a:gd name="T95" fmla="*/ 414474 h 1281345"/>
                <a:gd name="T96" fmla="*/ 126479 w 1361803"/>
                <a:gd name="T97" fmla="*/ 433800 h 1281345"/>
                <a:gd name="T98" fmla="*/ 151183 w 1361803"/>
                <a:gd name="T99" fmla="*/ 1157517 h 1281345"/>
                <a:gd name="T100" fmla="*/ 897226 w 1361803"/>
                <a:gd name="T101" fmla="*/ 1129599 h 1281345"/>
                <a:gd name="T102" fmla="*/ 903153 w 1361803"/>
                <a:gd name="T103" fmla="*/ 913771 h 1281345"/>
                <a:gd name="T104" fmla="*/ 1022719 w 1361803"/>
                <a:gd name="T105" fmla="*/ 777404 h 1281345"/>
                <a:gd name="T106" fmla="*/ 1023705 w 1361803"/>
                <a:gd name="T107" fmla="*/ 1147854 h 1281345"/>
                <a:gd name="T108" fmla="*/ 131420 w 1361803"/>
                <a:gd name="T109" fmla="*/ 1294960 h 1281345"/>
                <a:gd name="T110" fmla="*/ 0 w 1361803"/>
                <a:gd name="T111" fmla="*/ 339309 h 1281345"/>
                <a:gd name="T112" fmla="*/ 261853 w 1361803"/>
                <a:gd name="T113" fmla="*/ 28991 h 12813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5" name="圆角矩形标注 14"/>
          <p:cNvSpPr/>
          <p:nvPr/>
        </p:nvSpPr>
        <p:spPr>
          <a:xfrm>
            <a:off x="1571625" y="718820"/>
            <a:ext cx="2685415" cy="509905"/>
          </a:xfrm>
          <a:prstGeom prst="wedgeRoundRectCallout">
            <a:avLst>
              <a:gd name="adj1" fmla="val -50070"/>
              <a:gd name="adj2" fmla="val 705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t>拮抗剂的添加</a:t>
            </a:r>
          </a:p>
        </p:txBody>
      </p:sp>
      <p:sp>
        <p:nvSpPr>
          <p:cNvPr id="16" name="文本框 15"/>
          <p:cNvSpPr txBox="1"/>
          <p:nvPr/>
        </p:nvSpPr>
        <p:spPr>
          <a:xfrm>
            <a:off x="1560195" y="1444625"/>
            <a:ext cx="10209530" cy="2031325"/>
          </a:xfrm>
          <a:prstGeom prst="rect">
            <a:avLst/>
          </a:prstGeom>
          <a:noFill/>
        </p:spPr>
        <p:txBody>
          <a:bodyPr wrap="square" rtlCol="0" anchor="t">
            <a:spAutoFit/>
          </a:bodyPr>
          <a:lstStyle/>
          <a:p>
            <a:pPr marL="0" indent="0">
              <a:lnSpc>
                <a:spcPct val="150000"/>
              </a:lnSpc>
              <a:buNone/>
            </a:pPr>
            <a:r>
              <a:rPr lang="zh-CN" altLang="en-US" sz="2000" dirty="0">
                <a:latin typeface="+mn-ea"/>
                <a:cs typeface="黑体" panose="02010609060101010101" pitchFamily="49" charset="-122"/>
                <a:sym typeface="+mn-ea"/>
              </a:rPr>
              <a:t>根据卵泡直径和雌激素水平添加拮抗剂，一般当优势卵泡直径≥12mm或E2水平＞300pg/ml 时，开始每天予短效GnRH-ant（0.25 mg/安瓿）直至hCG注射当日；视LH水平调整GnRH-ant用量，控制LH＜10</a:t>
            </a:r>
            <a:r>
              <a:rPr lang="en-US" altLang="zh-CN" sz="2000" dirty="0" err="1">
                <a:latin typeface="+mn-ea"/>
                <a:cs typeface="黑体" panose="02010609060101010101" pitchFamily="49" charset="-122"/>
                <a:sym typeface="+mn-ea"/>
              </a:rPr>
              <a:t>mIU</a:t>
            </a:r>
            <a:r>
              <a:rPr lang="en-US" altLang="zh-CN" sz="2000" dirty="0">
                <a:latin typeface="+mn-ea"/>
                <a:cs typeface="黑体" panose="02010609060101010101" pitchFamily="49" charset="-122"/>
                <a:sym typeface="+mn-ea"/>
              </a:rPr>
              <a:t>/ml</a:t>
            </a:r>
            <a:r>
              <a:rPr lang="zh-CN" altLang="en-US" sz="2000" dirty="0">
                <a:latin typeface="+mn-ea"/>
                <a:cs typeface="黑体" panose="02010609060101010101" pitchFamily="49" charset="-122"/>
                <a:sym typeface="+mn-ea"/>
              </a:rPr>
              <a:t>。</a:t>
            </a:r>
          </a:p>
          <a:p>
            <a:endParaRPr lang="zh-CN" altLang="en-US" dirty="0"/>
          </a:p>
          <a:p>
            <a:endParaRPr lang="zh-CN" altLang="en-US" dirty="0"/>
          </a:p>
        </p:txBody>
      </p:sp>
      <p:sp>
        <p:nvSpPr>
          <p:cNvPr id="17" name="圆角矩形标注 16"/>
          <p:cNvSpPr/>
          <p:nvPr/>
        </p:nvSpPr>
        <p:spPr>
          <a:xfrm>
            <a:off x="1737995" y="3483610"/>
            <a:ext cx="2685415" cy="509905"/>
          </a:xfrm>
          <a:prstGeom prst="wedgeRoundRectCallout">
            <a:avLst>
              <a:gd name="adj1" fmla="val -50070"/>
              <a:gd name="adj2" fmla="val 7054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t>扳机的时间和方法</a:t>
            </a:r>
          </a:p>
        </p:txBody>
      </p:sp>
      <p:sp>
        <p:nvSpPr>
          <p:cNvPr id="18" name="文本框 17"/>
          <p:cNvSpPr txBox="1"/>
          <p:nvPr/>
        </p:nvSpPr>
        <p:spPr>
          <a:xfrm>
            <a:off x="1691640" y="4252595"/>
            <a:ext cx="9774555" cy="968791"/>
          </a:xfrm>
          <a:prstGeom prst="rect">
            <a:avLst/>
          </a:prstGeom>
          <a:noFill/>
        </p:spPr>
        <p:txBody>
          <a:bodyPr wrap="square" rtlCol="0" anchor="t">
            <a:spAutoFit/>
          </a:bodyPr>
          <a:lstStyle/>
          <a:p>
            <a:pPr marL="0" indent="0">
              <a:lnSpc>
                <a:spcPct val="150000"/>
              </a:lnSpc>
              <a:buNone/>
            </a:pPr>
            <a:r>
              <a:rPr lang="zh-CN" altLang="en-US" sz="2000" dirty="0">
                <a:solidFill>
                  <a:srgbClr val="002060"/>
                </a:solidFill>
                <a:latin typeface="+mn-ea"/>
                <a:cs typeface="黑体" panose="02010609060101010101" pitchFamily="49" charset="-122"/>
                <a:sym typeface="+mn-ea"/>
              </a:rPr>
              <a:t>当两</a:t>
            </a:r>
            <a:r>
              <a:rPr lang="zh-CN" altLang="en-US" sz="2000" dirty="0">
                <a:latin typeface="+mn-ea"/>
                <a:cs typeface="黑体" panose="02010609060101010101" pitchFamily="49" charset="-122"/>
                <a:sym typeface="+mn-ea"/>
              </a:rPr>
              <a:t>个或两个以上卵泡直径≥18 mm，则停用Gn，当日抽血查性激素（FSH、LH、E2、P），适时予hCG /GnRH-a 扳机。</a:t>
            </a:r>
            <a:endParaRPr lang="zh-CN" altLang="en-US" sz="2000" dirty="0">
              <a:latin typeface="+mn-ea"/>
              <a:cs typeface="黑体" panose="020106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473190" y="2474595"/>
            <a:ext cx="4836160" cy="3767455"/>
          </a:xfrm>
          <a:prstGeom prst="round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a:lnSpc>
                <a:spcPct val="150000"/>
              </a:lnSpc>
              <a:buBlip>
                <a:blip r:embed="rId3"/>
              </a:buBlip>
            </a:pPr>
            <a:r>
              <a:rPr lang="en-US" altLang="zh-CN" b="1" dirty="0" err="1">
                <a:solidFill>
                  <a:schemeClr val="accent5">
                    <a:lumMod val="75000"/>
                  </a:schemeClr>
                </a:solidFill>
                <a:latin typeface="+mn-ea"/>
                <a:cs typeface="黑体" panose="02010609060101010101" pitchFamily="49" charset="-122"/>
                <a:sym typeface="+mn-ea"/>
              </a:rPr>
              <a:t>自然周期中LH峰</a:t>
            </a:r>
            <a:r>
              <a:rPr lang="zh-CN" altLang="en-US" b="1" dirty="0">
                <a:solidFill>
                  <a:schemeClr val="accent5">
                    <a:lumMod val="75000"/>
                  </a:schemeClr>
                </a:solidFill>
                <a:latin typeface="+mn-ea"/>
                <a:cs typeface="黑体" panose="02010609060101010101" pitchFamily="49" charset="-122"/>
                <a:sym typeface="+mn-ea"/>
              </a:rPr>
              <a:t>：</a:t>
            </a:r>
            <a:r>
              <a:rPr lang="en-US" altLang="zh-CN" dirty="0">
                <a:solidFill>
                  <a:schemeClr val="tx1"/>
                </a:solidFill>
                <a:latin typeface="+mn-ea"/>
                <a:cs typeface="黑体" panose="02010609060101010101" pitchFamily="49" charset="-122"/>
                <a:sym typeface="+mn-ea"/>
              </a:rPr>
              <a:t>持续时间达48h左右，分为上升期、平台期和下降期</a:t>
            </a:r>
            <a:r>
              <a:rPr lang="zh-CN" altLang="en-US" dirty="0">
                <a:solidFill>
                  <a:schemeClr val="tx1"/>
                </a:solidFill>
                <a:latin typeface="+mn-ea"/>
                <a:cs typeface="黑体" panose="02010609060101010101" pitchFamily="49" charset="-122"/>
                <a:sym typeface="+mn-ea"/>
              </a:rPr>
              <a:t>；</a:t>
            </a:r>
          </a:p>
          <a:p>
            <a:pPr marL="342900" indent="-342900">
              <a:lnSpc>
                <a:spcPct val="150000"/>
              </a:lnSpc>
              <a:buBlip>
                <a:blip r:embed="rId3"/>
              </a:buBlip>
            </a:pPr>
            <a:r>
              <a:rPr lang="en-US" altLang="zh-CN" b="1" dirty="0">
                <a:solidFill>
                  <a:schemeClr val="accent5">
                    <a:lumMod val="75000"/>
                  </a:schemeClr>
                </a:solidFill>
                <a:latin typeface="+mn-ea"/>
                <a:cs typeface="黑体" panose="02010609060101010101" pitchFamily="49" charset="-122"/>
                <a:sym typeface="+mn-ea"/>
              </a:rPr>
              <a:t>HCG扳机：</a:t>
            </a:r>
            <a:r>
              <a:rPr lang="en-US" altLang="zh-CN" dirty="0">
                <a:solidFill>
                  <a:schemeClr val="tx1"/>
                </a:solidFill>
                <a:latin typeface="+mn-ea"/>
                <a:cs typeface="黑体" panose="02010609060101010101" pitchFamily="49" charset="-122"/>
                <a:sym typeface="+mn-ea"/>
              </a:rPr>
              <a:t>HCG活性维持6-10天</a:t>
            </a:r>
            <a:r>
              <a:rPr lang="zh-CN" altLang="en-US" dirty="0">
                <a:solidFill>
                  <a:schemeClr val="tx1"/>
                </a:solidFill>
                <a:latin typeface="+mn-ea"/>
                <a:cs typeface="黑体" panose="02010609060101010101" pitchFamily="49" charset="-122"/>
                <a:sym typeface="+mn-ea"/>
              </a:rPr>
              <a:t>；</a:t>
            </a:r>
            <a:endParaRPr lang="en-US" altLang="zh-CN" dirty="0">
              <a:solidFill>
                <a:schemeClr val="tx1"/>
              </a:solidFill>
              <a:latin typeface="+mn-ea"/>
              <a:cs typeface="黑体" panose="02010609060101010101" pitchFamily="49" charset="-122"/>
              <a:sym typeface="+mn-ea"/>
            </a:endParaRPr>
          </a:p>
          <a:p>
            <a:pPr marL="342900" indent="-342900">
              <a:lnSpc>
                <a:spcPct val="150000"/>
              </a:lnSpc>
              <a:buBlip>
                <a:blip r:embed="rId3"/>
              </a:buBlip>
            </a:pPr>
            <a:r>
              <a:rPr lang="en-US" altLang="zh-CN" b="1" dirty="0" err="1">
                <a:solidFill>
                  <a:schemeClr val="accent5">
                    <a:lumMod val="75000"/>
                  </a:schemeClr>
                </a:solidFill>
                <a:latin typeface="+mn-ea"/>
                <a:cs typeface="黑体" panose="02010609060101010101" pitchFamily="49" charset="-122"/>
                <a:sym typeface="+mn-ea"/>
              </a:rPr>
              <a:t>GnRHa扳机：</a:t>
            </a:r>
            <a:r>
              <a:rPr lang="en-US" altLang="zh-CN" dirty="0" err="1">
                <a:solidFill>
                  <a:schemeClr val="tx1"/>
                </a:solidFill>
                <a:latin typeface="+mn-ea"/>
                <a:cs typeface="黑体" panose="02010609060101010101" pitchFamily="49" charset="-122"/>
                <a:sym typeface="+mn-ea"/>
              </a:rPr>
              <a:t>GnRHa扳机触发的LH峰持续时间较短</a:t>
            </a:r>
            <a:r>
              <a:rPr lang="zh-CN" altLang="en-US" dirty="0" err="1">
                <a:solidFill>
                  <a:schemeClr val="tx1"/>
                </a:solidFill>
                <a:latin typeface="+mn-ea"/>
                <a:cs typeface="黑体" panose="02010609060101010101" pitchFamily="49" charset="-122"/>
                <a:sym typeface="+mn-ea"/>
              </a:rPr>
              <a:t>，</a:t>
            </a:r>
            <a:r>
              <a:rPr lang="en-US" altLang="zh-CN" dirty="0">
                <a:solidFill>
                  <a:schemeClr val="tx1"/>
                </a:solidFill>
                <a:latin typeface="+mn-ea"/>
                <a:cs typeface="黑体" panose="02010609060101010101" pitchFamily="49" charset="-122"/>
                <a:sym typeface="+mn-ea"/>
              </a:rPr>
              <a:t>约24-36h，仅分为上升期和下降期</a:t>
            </a:r>
            <a:r>
              <a:rPr lang="zh-CN" altLang="en-US" dirty="0">
                <a:solidFill>
                  <a:schemeClr val="tx1"/>
                </a:solidFill>
                <a:latin typeface="+mn-ea"/>
                <a:cs typeface="黑体" panose="02010609060101010101" pitchFamily="49" charset="-122"/>
                <a:sym typeface="+mn-ea"/>
              </a:rPr>
              <a:t>，黄体会进一步提早萎缩，黄体功能具有明显的缺陷，进而可能造成胚胎种植失败。</a:t>
            </a:r>
            <a:endParaRPr lang="en-US" altLang="zh-CN" dirty="0" err="1">
              <a:solidFill>
                <a:schemeClr val="tx1"/>
              </a:solidFill>
              <a:latin typeface="+mn-ea"/>
              <a:cs typeface="黑体" panose="02010609060101010101" pitchFamily="49" charset="-122"/>
              <a:sym typeface="+mn-ea"/>
            </a:endParaRPr>
          </a:p>
        </p:txBody>
      </p:sp>
      <p:grpSp>
        <p:nvGrpSpPr>
          <p:cNvPr id="11" name="组合 10"/>
          <p:cNvGrpSpPr/>
          <p:nvPr/>
        </p:nvGrpSpPr>
        <p:grpSpPr>
          <a:xfrm>
            <a:off x="716176" y="903690"/>
            <a:ext cx="1656184" cy="1080120"/>
            <a:chOff x="-1260648" y="4725144"/>
            <a:chExt cx="1656184" cy="1080120"/>
          </a:xfrm>
          <a:solidFill>
            <a:srgbClr val="0078B4"/>
          </a:solidFill>
          <a:effectLst/>
        </p:grpSpPr>
        <p:sp>
          <p:nvSpPr>
            <p:cNvPr id="12" name="右箭头 11"/>
            <p:cNvSpPr/>
            <p:nvPr/>
          </p:nvSpPr>
          <p:spPr>
            <a:xfrm>
              <a:off x="-1260648" y="4725144"/>
              <a:ext cx="1656184" cy="1080120"/>
            </a:xfrm>
            <a:prstGeom prst="rightArrow">
              <a:avLst/>
            </a:prstGeom>
            <a:grp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86554" y="5080538"/>
              <a:ext cx="1107996" cy="369332"/>
            </a:xfrm>
            <a:prstGeom prst="rect">
              <a:avLst/>
            </a:prstGeom>
            <a:noFill/>
          </p:spPr>
          <p:txBody>
            <a:bodyPr wrap="none">
              <a:spAutoFit/>
            </a:bodyPr>
            <a:lstStyle/>
            <a:p>
              <a:r>
                <a:rPr lang="zh-CN" altLang="en-US" b="1" dirty="0">
                  <a:solidFill>
                    <a:schemeClr val="bg1"/>
                  </a:solidFill>
                </a:rPr>
                <a:t>扳机方法</a:t>
              </a:r>
            </a:p>
          </p:txBody>
        </p:sp>
      </p:grpSp>
      <p:sp>
        <p:nvSpPr>
          <p:cNvPr id="14" name="TextBox 14"/>
          <p:cNvSpPr txBox="1"/>
          <p:nvPr/>
        </p:nvSpPr>
        <p:spPr>
          <a:xfrm>
            <a:off x="-36512" y="6457890"/>
            <a:ext cx="8640960" cy="400110"/>
          </a:xfrm>
          <a:prstGeom prst="rect">
            <a:avLst/>
          </a:prstGeom>
          <a:noFill/>
        </p:spPr>
        <p:txBody>
          <a:bodyPr wrap="square" rtlCol="0" anchor="b">
            <a:spAutoFit/>
          </a:bodyPr>
          <a:lstStyle/>
          <a:p>
            <a:r>
              <a:rPr lang="zh-CN" altLang="en-US" sz="1000" dirty="0">
                <a:latin typeface="Arial" panose="020B0604020202090204" pitchFamily="34" charset="0"/>
                <a:ea typeface="微软雅黑" panose="020B0503020204020204" pitchFamily="34" charset="-122"/>
                <a:cs typeface="Arial" panose="020B0604020202090204" pitchFamily="34" charset="0"/>
              </a:rPr>
              <a:t>中华医学会生殖医学分会</a:t>
            </a:r>
            <a:r>
              <a:rPr lang="en-US" altLang="zh-CN" sz="1000" dirty="0">
                <a:latin typeface="Arial" panose="020B0604020202090204" pitchFamily="34" charset="0"/>
                <a:ea typeface="微软雅黑" panose="020B0503020204020204" pitchFamily="34" charset="-122"/>
                <a:cs typeface="Arial" panose="020B0604020202090204" pitchFamily="34" charset="0"/>
              </a:rPr>
              <a:t>. </a:t>
            </a:r>
            <a:r>
              <a:rPr lang="zh-CN" altLang="en-US" sz="1000" dirty="0">
                <a:latin typeface="Arial" panose="020B0604020202090204" pitchFamily="34" charset="0"/>
                <a:ea typeface="微软雅黑" panose="020B0503020204020204" pitchFamily="34" charset="-122"/>
                <a:cs typeface="Arial" panose="020B0604020202090204" pitchFamily="34" charset="0"/>
              </a:rPr>
              <a:t>中华妇产科杂志</a:t>
            </a:r>
            <a:r>
              <a:rPr lang="en-US" altLang="zh-CN" sz="1000" dirty="0">
                <a:latin typeface="Arial" panose="020B0604020202090204" pitchFamily="34" charset="0"/>
                <a:ea typeface="微软雅黑" panose="020B0503020204020204" pitchFamily="34" charset="-122"/>
                <a:cs typeface="Arial" panose="020B0604020202090204" pitchFamily="34" charset="0"/>
              </a:rPr>
              <a:t>. 2015; 50(11): 805-809.</a:t>
            </a:r>
          </a:p>
          <a:p>
            <a:r>
              <a:rPr lang="da-DK" altLang="zh-CN" sz="1000" dirty="0">
                <a:latin typeface="Arial" panose="020B0604020202090204" pitchFamily="34" charset="0"/>
                <a:ea typeface="微软雅黑" panose="020B0503020204020204" pitchFamily="34" charset="-122"/>
                <a:cs typeface="Arial" panose="020B0604020202090204" pitchFamily="34" charset="0"/>
              </a:rPr>
              <a:t>Haas J,et al. J Ovarian Res. 2014 Aug 2;7-77.</a:t>
            </a:r>
          </a:p>
        </p:txBody>
      </p:sp>
      <p:graphicFrame>
        <p:nvGraphicFramePr>
          <p:cNvPr id="8" name="表格 7"/>
          <p:cNvGraphicFramePr>
            <a:graphicFrameLocks noGrp="1"/>
          </p:cNvGraphicFramePr>
          <p:nvPr>
            <p:custDataLst>
              <p:tags r:id="rId1"/>
            </p:custDataLst>
          </p:nvPr>
        </p:nvGraphicFramePr>
        <p:xfrm>
          <a:off x="2860480" y="457529"/>
          <a:ext cx="8920841" cy="1796415"/>
        </p:xfrm>
        <a:graphic>
          <a:graphicData uri="http://schemas.openxmlformats.org/drawingml/2006/table">
            <a:tbl>
              <a:tblPr firstRow="1" bandRow="1">
                <a:tableStyleId>{5C22544A-7EE6-4342-B048-85BDC9FD1C3A}</a:tableStyleId>
              </a:tblPr>
              <a:tblGrid>
                <a:gridCol w="3874946">
                  <a:extLst>
                    <a:ext uri="{9D8B030D-6E8A-4147-A177-3AD203B41FA5}">
                      <a16:colId xmlns:a16="http://schemas.microsoft.com/office/drawing/2014/main" val="20000"/>
                    </a:ext>
                  </a:extLst>
                </a:gridCol>
                <a:gridCol w="5045895">
                  <a:extLst>
                    <a:ext uri="{9D8B030D-6E8A-4147-A177-3AD203B41FA5}">
                      <a16:colId xmlns:a16="http://schemas.microsoft.com/office/drawing/2014/main" val="20001"/>
                    </a:ext>
                  </a:extLst>
                </a:gridCol>
              </a:tblGrid>
              <a:tr h="598805">
                <a:tc>
                  <a:txBody>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lang="en-US" altLang="zh-CN" sz="2000" b="1" kern="1200" dirty="0" err="1">
                          <a:solidFill>
                            <a:srgbClr val="0078B4"/>
                          </a:solidFill>
                          <a:latin typeface="Arial" panose="020B0604020202090204" pitchFamily="34" charset="0"/>
                          <a:ea typeface="微软雅黑" panose="020B0503020204020204" pitchFamily="34" charset="-122"/>
                          <a:cs typeface="Arial" panose="020B0604020202090204" pitchFamily="34" charset="0"/>
                        </a:rPr>
                        <a:t>hCG</a:t>
                      </a:r>
                      <a:r>
                        <a:rPr lang="zh-CN" altLang="en-US" sz="2000" b="1" kern="1200" dirty="0">
                          <a:solidFill>
                            <a:srgbClr val="0078B4"/>
                          </a:solidFill>
                          <a:latin typeface="Arial" panose="020B0604020202090204" pitchFamily="34" charset="0"/>
                          <a:ea typeface="微软雅黑" panose="020B0503020204020204" pitchFamily="34" charset="-122"/>
                          <a:cs typeface="Arial" panose="020B0604020202090204" pitchFamily="34" charset="0"/>
                        </a:rPr>
                        <a:t>扳机</a:t>
                      </a:r>
                      <a:endParaRPr lang="en-US" altLang="zh-CN" sz="2000" b="1" kern="1200" dirty="0">
                        <a:solidFill>
                          <a:srgbClr val="0078B4"/>
                        </a:solidFill>
                        <a:latin typeface="Arial" panose="020B0604020202090204" pitchFamily="34" charset="0"/>
                        <a:ea typeface="微软雅黑" panose="020B0503020204020204" pitchFamily="34" charset="-122"/>
                        <a:cs typeface="Arial" panose="020B060402020209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kern="1200" dirty="0">
                          <a:solidFill>
                            <a:schemeClr val="accent2"/>
                          </a:solidFill>
                          <a:latin typeface="Arial" panose="020B0604020202090204" pitchFamily="34" charset="0"/>
                          <a:ea typeface="微软雅黑" panose="020B0503020204020204" pitchFamily="34" charset="-122"/>
                          <a:cs typeface="Arial" panose="020B0604020202090204" pitchFamily="34" charset="0"/>
                        </a:rPr>
                        <a:t>最常用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98805">
                <a:tc>
                  <a:txBody>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lang="en-US" altLang="zh-CN" sz="2000" b="1" kern="1200" dirty="0" err="1">
                          <a:solidFill>
                            <a:srgbClr val="0078B4"/>
                          </a:solidFill>
                          <a:latin typeface="Arial" panose="020B0604020202090204" pitchFamily="34" charset="0"/>
                          <a:ea typeface="微软雅黑" panose="020B0503020204020204" pitchFamily="34" charset="-122"/>
                          <a:cs typeface="Arial" panose="020B0604020202090204" pitchFamily="34" charset="0"/>
                        </a:rPr>
                        <a:t>GnRHa</a:t>
                      </a:r>
                      <a:r>
                        <a:rPr lang="zh-CN" altLang="en-US" sz="2000" b="1" kern="1200" dirty="0">
                          <a:solidFill>
                            <a:srgbClr val="0078B4"/>
                          </a:solidFill>
                          <a:latin typeface="Arial" panose="020B0604020202090204" pitchFamily="34" charset="0"/>
                          <a:ea typeface="微软雅黑" panose="020B0503020204020204" pitchFamily="34" charset="-122"/>
                          <a:cs typeface="Arial" panose="020B0604020202090204" pitchFamily="34" charset="0"/>
                        </a:rPr>
                        <a:t>扳机</a:t>
                      </a:r>
                      <a:endParaRPr lang="en-US" altLang="zh-CN" sz="2000" b="1" kern="1200" dirty="0">
                        <a:solidFill>
                          <a:srgbClr val="0078B4"/>
                        </a:solidFill>
                        <a:latin typeface="Arial" panose="020B0604020202090204" pitchFamily="34" charset="0"/>
                        <a:ea typeface="微软雅黑" panose="020B0503020204020204" pitchFamily="34" charset="-122"/>
                        <a:cs typeface="Arial" panose="020B060402020209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kern="1200" dirty="0">
                          <a:solidFill>
                            <a:schemeClr val="accent2"/>
                          </a:solidFill>
                          <a:latin typeface="Arial" panose="020B0604020202090204" pitchFamily="34" charset="0"/>
                          <a:ea typeface="微软雅黑" panose="020B0503020204020204" pitchFamily="34" charset="-122"/>
                          <a:cs typeface="Arial" panose="020B0604020202090204" pitchFamily="34" charset="0"/>
                        </a:rPr>
                        <a:t>使用于</a:t>
                      </a:r>
                      <a:r>
                        <a:rPr lang="en-US" altLang="zh-CN" sz="2000" b="1" kern="1200" dirty="0">
                          <a:solidFill>
                            <a:schemeClr val="accent2"/>
                          </a:solidFill>
                          <a:latin typeface="Arial" panose="020B0604020202090204" pitchFamily="34" charset="0"/>
                          <a:ea typeface="微软雅黑" panose="020B0503020204020204" pitchFamily="34" charset="-122"/>
                          <a:cs typeface="Arial" panose="020B0604020202090204" pitchFamily="34" charset="0"/>
                        </a:rPr>
                        <a:t>OHSS</a:t>
                      </a:r>
                      <a:r>
                        <a:rPr lang="zh-CN" altLang="en-US" sz="2000" b="1" kern="1200" dirty="0">
                          <a:solidFill>
                            <a:schemeClr val="accent2"/>
                          </a:solidFill>
                          <a:latin typeface="Arial" panose="020B0604020202090204" pitchFamily="34" charset="0"/>
                          <a:ea typeface="微软雅黑" panose="020B0503020204020204" pitchFamily="34" charset="-122"/>
                          <a:cs typeface="Arial" panose="020B0604020202090204" pitchFamily="34" charset="0"/>
                        </a:rPr>
                        <a:t>高风险人群（</a:t>
                      </a:r>
                      <a:r>
                        <a:rPr lang="en-US" altLang="zh-CN" sz="2000" b="1" kern="1200" dirty="0">
                          <a:solidFill>
                            <a:schemeClr val="accent2"/>
                          </a:solidFill>
                          <a:latin typeface="Arial" panose="020B0604020202090204" pitchFamily="34" charset="0"/>
                          <a:ea typeface="微软雅黑" panose="020B0503020204020204" pitchFamily="34" charset="-122"/>
                          <a:cs typeface="Arial" panose="020B0604020202090204" pitchFamily="34" charset="0"/>
                        </a:rPr>
                        <a:t>E2</a:t>
                      </a:r>
                      <a:r>
                        <a:rPr lang="zh-CN" altLang="en-US" sz="2000" b="1" kern="1200" dirty="0">
                          <a:solidFill>
                            <a:schemeClr val="accent2"/>
                          </a:solidFill>
                          <a:latin typeface="Arial" panose="020B0604020202090204" pitchFamily="34" charset="0"/>
                          <a:ea typeface="微软雅黑" panose="020B0503020204020204" pitchFamily="34" charset="-122"/>
                          <a:cs typeface="Arial" panose="020B0604020202090204" pitchFamily="34" charset="0"/>
                        </a:rPr>
                        <a:t>＞</a:t>
                      </a:r>
                      <a:r>
                        <a:rPr lang="en-US" altLang="zh-CN" sz="2000" b="1" kern="1200" dirty="0">
                          <a:solidFill>
                            <a:schemeClr val="accent2"/>
                          </a:solidFill>
                          <a:latin typeface="Arial" panose="020B0604020202090204" pitchFamily="34" charset="0"/>
                          <a:ea typeface="微软雅黑" panose="020B0503020204020204" pitchFamily="34" charset="-122"/>
                          <a:cs typeface="Arial" panose="020B0604020202090204" pitchFamily="34" charset="0"/>
                        </a:rPr>
                        <a:t>4000pg/ml</a:t>
                      </a:r>
                      <a:r>
                        <a:rPr lang="zh-CN" altLang="en-US" sz="2000" b="1" kern="1200" dirty="0">
                          <a:solidFill>
                            <a:schemeClr val="accent2"/>
                          </a:solidFill>
                          <a:latin typeface="Arial" panose="020B0604020202090204" pitchFamily="34" charset="0"/>
                          <a:ea typeface="微软雅黑" panose="020B0503020204020204" pitchFamily="34" charset="-122"/>
                          <a:cs typeface="Arial" panose="020B0604020202090204" pitchFamily="34"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98805">
                <a:tc>
                  <a:txBody>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l"/>
                        <a:defRPr/>
                      </a:pPr>
                      <a:r>
                        <a:rPr lang="en-US" altLang="zh-CN" sz="2000" b="1" kern="1200" dirty="0" err="1">
                          <a:solidFill>
                            <a:srgbClr val="0078B4"/>
                          </a:solidFill>
                          <a:latin typeface="Arial" panose="020B0604020202090204" pitchFamily="34" charset="0"/>
                          <a:ea typeface="微软雅黑" panose="020B0503020204020204" pitchFamily="34" charset="-122"/>
                          <a:cs typeface="Arial" panose="020B0604020202090204" pitchFamily="34" charset="0"/>
                        </a:rPr>
                        <a:t>hCG+GnRHa</a:t>
                      </a:r>
                      <a:r>
                        <a:rPr lang="zh-CN" altLang="en-US" sz="2000" b="1" kern="1200" dirty="0">
                          <a:solidFill>
                            <a:srgbClr val="0078B4"/>
                          </a:solidFill>
                          <a:latin typeface="Arial" panose="020B0604020202090204" pitchFamily="34" charset="0"/>
                          <a:ea typeface="微软雅黑" panose="020B0503020204020204" pitchFamily="34" charset="-122"/>
                          <a:cs typeface="Arial" panose="020B0604020202090204" pitchFamily="34" charset="0"/>
                        </a:rPr>
                        <a:t>双扳机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zh-CN" altLang="en-US" sz="2000" b="1" kern="1200" dirty="0">
                          <a:solidFill>
                            <a:schemeClr val="accent2"/>
                          </a:solidFill>
                          <a:latin typeface="Arial" panose="020B0604020202090204" pitchFamily="34" charset="0"/>
                          <a:ea typeface="微软雅黑" panose="020B0503020204020204" pitchFamily="34" charset="-122"/>
                          <a:cs typeface="Arial" panose="020B0604020202090204" pitchFamily="34" charset="0"/>
                        </a:rPr>
                        <a:t>需要新鲜胚胎移植或既往获卵不理想者</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grpSp>
        <p:nvGrpSpPr>
          <p:cNvPr id="92" name="组合 91"/>
          <p:cNvGrpSpPr/>
          <p:nvPr/>
        </p:nvGrpSpPr>
        <p:grpSpPr>
          <a:xfrm>
            <a:off x="416257" y="3136640"/>
            <a:ext cx="4601384" cy="3025839"/>
            <a:chOff x="7331536" y="3013273"/>
            <a:chExt cx="4601384" cy="3025839"/>
          </a:xfrm>
        </p:grpSpPr>
        <p:grpSp>
          <p:nvGrpSpPr>
            <p:cNvPr id="93" name="组合 92"/>
            <p:cNvGrpSpPr/>
            <p:nvPr/>
          </p:nvGrpSpPr>
          <p:grpSpPr>
            <a:xfrm>
              <a:off x="7971826" y="3120324"/>
              <a:ext cx="3759200" cy="2632776"/>
              <a:chOff x="7971826" y="3120324"/>
              <a:chExt cx="3759200" cy="2632776"/>
            </a:xfrm>
          </p:grpSpPr>
          <p:sp>
            <p:nvSpPr>
              <p:cNvPr id="94" name="任意多边形 93"/>
              <p:cNvSpPr/>
              <p:nvPr/>
            </p:nvSpPr>
            <p:spPr>
              <a:xfrm>
                <a:off x="7971826" y="3340100"/>
                <a:ext cx="3759200" cy="2413000"/>
              </a:xfrm>
              <a:custGeom>
                <a:avLst/>
                <a:gdLst>
                  <a:gd name="connsiteX0" fmla="*/ 38100 w 3759200"/>
                  <a:gd name="connsiteY0" fmla="*/ 2374900 h 2413000"/>
                  <a:gd name="connsiteX1" fmla="*/ 3759200 w 3759200"/>
                  <a:gd name="connsiteY1" fmla="*/ 2374900 h 2413000"/>
                  <a:gd name="connsiteX2" fmla="*/ 2120900 w 3759200"/>
                  <a:gd name="connsiteY2" fmla="*/ 0 h 2413000"/>
                  <a:gd name="connsiteX3" fmla="*/ 1079500 w 3759200"/>
                  <a:gd name="connsiteY3" fmla="*/ 0 h 2413000"/>
                  <a:gd name="connsiteX4" fmla="*/ 0 w 3759200"/>
                  <a:gd name="connsiteY4" fmla="*/ 2413000 h 241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9200" h="2413000">
                    <a:moveTo>
                      <a:pt x="38100" y="2374900"/>
                    </a:moveTo>
                    <a:lnTo>
                      <a:pt x="3759200" y="2374900"/>
                    </a:lnTo>
                    <a:lnTo>
                      <a:pt x="2120900" y="0"/>
                    </a:lnTo>
                    <a:lnTo>
                      <a:pt x="1079500" y="0"/>
                    </a:lnTo>
                    <a:lnTo>
                      <a:pt x="0" y="2413000"/>
                    </a:lnTo>
                  </a:path>
                </a:pathLst>
              </a:custGeom>
              <a:noFill/>
              <a:ln>
                <a:solidFill>
                  <a:srgbClr val="219E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7988300" y="3120324"/>
                <a:ext cx="1879600" cy="2632776"/>
              </a:xfrm>
              <a:custGeom>
                <a:avLst/>
                <a:gdLst>
                  <a:gd name="connsiteX0" fmla="*/ 0 w 1879600"/>
                  <a:gd name="connsiteY0" fmla="*/ 2425700 h 2425700"/>
                  <a:gd name="connsiteX1" fmla="*/ 812800 w 1879600"/>
                  <a:gd name="connsiteY1" fmla="*/ 0 h 2425700"/>
                  <a:gd name="connsiteX2" fmla="*/ 1879600 w 1879600"/>
                  <a:gd name="connsiteY2" fmla="*/ 2413000 h 2425700"/>
                </a:gdLst>
                <a:ahLst/>
                <a:cxnLst>
                  <a:cxn ang="0">
                    <a:pos x="connsiteX0" y="connsiteY0"/>
                  </a:cxn>
                  <a:cxn ang="0">
                    <a:pos x="connsiteX1" y="connsiteY1"/>
                  </a:cxn>
                  <a:cxn ang="0">
                    <a:pos x="connsiteX2" y="connsiteY2"/>
                  </a:cxn>
                </a:cxnLst>
                <a:rect l="l" t="t" r="r" b="b"/>
                <a:pathLst>
                  <a:path w="1879600" h="2425700">
                    <a:moveTo>
                      <a:pt x="0" y="2425700"/>
                    </a:moveTo>
                    <a:lnTo>
                      <a:pt x="812800" y="0"/>
                    </a:lnTo>
                    <a:lnTo>
                      <a:pt x="1879600" y="241300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文本框 95"/>
            <p:cNvSpPr txBox="1"/>
            <p:nvPr/>
          </p:nvSpPr>
          <p:spPr>
            <a:xfrm>
              <a:off x="7864997" y="5731335"/>
              <a:ext cx="4067923" cy="307777"/>
            </a:xfrm>
            <a:prstGeom prst="rect">
              <a:avLst/>
            </a:prstGeom>
            <a:solidFill>
              <a:srgbClr val="F2EDF4"/>
            </a:solidFill>
          </p:spPr>
          <p:txBody>
            <a:bodyPr wrap="square" rtlCol="0">
              <a:spAutoFit/>
            </a:bodyPr>
            <a:lstStyle/>
            <a:p>
              <a:r>
                <a:rPr lang="en-US" altLang="zh-CN" sz="1400" b="1" dirty="0">
                  <a:solidFill>
                    <a:srgbClr val="0078B4"/>
                  </a:solidFill>
                </a:rPr>
                <a:t>0                                24</a:t>
              </a:r>
              <a:r>
                <a:rPr lang="zh-CN" altLang="en-US" sz="1400" b="1" dirty="0">
                  <a:solidFill>
                    <a:srgbClr val="0078B4"/>
                  </a:solidFill>
                </a:rPr>
                <a:t>小时                      </a:t>
              </a:r>
              <a:r>
                <a:rPr lang="en-US" altLang="zh-CN" sz="1400" b="1" dirty="0">
                  <a:solidFill>
                    <a:srgbClr val="0078B4"/>
                  </a:solidFill>
                </a:rPr>
                <a:t>48</a:t>
              </a:r>
              <a:r>
                <a:rPr lang="zh-CN" altLang="en-US" sz="1400" b="1" dirty="0">
                  <a:solidFill>
                    <a:srgbClr val="0078B4"/>
                  </a:solidFill>
                </a:rPr>
                <a:t>小时</a:t>
              </a:r>
              <a:r>
                <a:rPr lang="en-US" altLang="zh-CN" sz="1400" b="1" dirty="0">
                  <a:solidFill>
                    <a:srgbClr val="0078B4"/>
                  </a:solidFill>
                </a:rPr>
                <a:t> </a:t>
              </a:r>
              <a:endParaRPr lang="zh-CN" altLang="en-US" sz="1400" b="1" dirty="0">
                <a:solidFill>
                  <a:srgbClr val="0078B4"/>
                </a:solidFill>
              </a:endParaRPr>
            </a:p>
          </p:txBody>
        </p:sp>
        <p:sp>
          <p:nvSpPr>
            <p:cNvPr id="97" name="文本框 96"/>
            <p:cNvSpPr txBox="1"/>
            <p:nvPr/>
          </p:nvSpPr>
          <p:spPr>
            <a:xfrm>
              <a:off x="10361749" y="3498864"/>
              <a:ext cx="1022742" cy="307777"/>
            </a:xfrm>
            <a:prstGeom prst="rect">
              <a:avLst/>
            </a:prstGeom>
            <a:noFill/>
          </p:spPr>
          <p:txBody>
            <a:bodyPr wrap="square" rtlCol="0">
              <a:spAutoFit/>
            </a:bodyPr>
            <a:lstStyle/>
            <a:p>
              <a:pPr algn="ctr"/>
              <a:r>
                <a:rPr lang="zh-CN" altLang="en-US" sz="1400" b="1" dirty="0">
                  <a:solidFill>
                    <a:srgbClr val="219E62"/>
                  </a:solidFill>
                </a:rPr>
                <a:t>自然周期</a:t>
              </a:r>
            </a:p>
          </p:txBody>
        </p:sp>
        <p:sp>
          <p:nvSpPr>
            <p:cNvPr id="98" name="文本框 97"/>
            <p:cNvSpPr txBox="1"/>
            <p:nvPr/>
          </p:nvSpPr>
          <p:spPr>
            <a:xfrm>
              <a:off x="8928100" y="3013273"/>
              <a:ext cx="1251420" cy="307777"/>
            </a:xfrm>
            <a:prstGeom prst="rect">
              <a:avLst/>
            </a:prstGeom>
            <a:noFill/>
          </p:spPr>
          <p:txBody>
            <a:bodyPr wrap="square" rtlCol="0">
              <a:spAutoFit/>
            </a:bodyPr>
            <a:lstStyle/>
            <a:p>
              <a:pPr algn="ctr"/>
              <a:r>
                <a:rPr lang="en-US" altLang="zh-CN" sz="1400" b="1" dirty="0">
                  <a:solidFill>
                    <a:srgbClr val="0078B4"/>
                  </a:solidFill>
                </a:rPr>
                <a:t>14</a:t>
              </a:r>
              <a:r>
                <a:rPr lang="zh-CN" altLang="en-US" sz="1400" b="1" dirty="0">
                  <a:solidFill>
                    <a:srgbClr val="0078B4"/>
                  </a:solidFill>
                </a:rPr>
                <a:t>小时</a:t>
              </a:r>
              <a:endParaRPr lang="zh-CN" altLang="en-US" sz="1400" dirty="0"/>
            </a:p>
          </p:txBody>
        </p:sp>
        <p:sp>
          <p:nvSpPr>
            <p:cNvPr id="99" name="文本框 98"/>
            <p:cNvSpPr txBox="1"/>
            <p:nvPr/>
          </p:nvSpPr>
          <p:spPr>
            <a:xfrm>
              <a:off x="7494451" y="4243461"/>
              <a:ext cx="1251420" cy="307777"/>
            </a:xfrm>
            <a:prstGeom prst="rect">
              <a:avLst/>
            </a:prstGeom>
            <a:noFill/>
          </p:spPr>
          <p:txBody>
            <a:bodyPr wrap="square" rtlCol="0">
              <a:spAutoFit/>
            </a:bodyPr>
            <a:lstStyle/>
            <a:p>
              <a:pPr algn="ctr"/>
              <a:r>
                <a:rPr lang="en-US" altLang="zh-CN" sz="1400" b="1" dirty="0">
                  <a:solidFill>
                    <a:srgbClr val="0078B4"/>
                  </a:solidFill>
                </a:rPr>
                <a:t>4</a:t>
              </a:r>
              <a:r>
                <a:rPr lang="zh-CN" altLang="en-US" sz="1400" b="1" dirty="0">
                  <a:solidFill>
                    <a:srgbClr val="0078B4"/>
                  </a:solidFill>
                </a:rPr>
                <a:t>小时</a:t>
              </a:r>
              <a:endParaRPr lang="zh-CN" altLang="en-US" sz="1400" dirty="0"/>
            </a:p>
          </p:txBody>
        </p:sp>
        <p:sp>
          <p:nvSpPr>
            <p:cNvPr id="100" name="文本框 99"/>
            <p:cNvSpPr txBox="1"/>
            <p:nvPr/>
          </p:nvSpPr>
          <p:spPr>
            <a:xfrm>
              <a:off x="8304930" y="4243461"/>
              <a:ext cx="1251420" cy="307777"/>
            </a:xfrm>
            <a:prstGeom prst="rect">
              <a:avLst/>
            </a:prstGeom>
            <a:noFill/>
          </p:spPr>
          <p:txBody>
            <a:bodyPr wrap="square" rtlCol="0">
              <a:spAutoFit/>
            </a:bodyPr>
            <a:lstStyle/>
            <a:p>
              <a:pPr algn="ctr"/>
              <a:r>
                <a:rPr lang="en-US" altLang="zh-CN" sz="1400" b="1" dirty="0">
                  <a:solidFill>
                    <a:srgbClr val="0078B4"/>
                  </a:solidFill>
                </a:rPr>
                <a:t>14</a:t>
              </a:r>
              <a:r>
                <a:rPr lang="zh-CN" altLang="en-US" sz="1400" b="1" dirty="0">
                  <a:solidFill>
                    <a:srgbClr val="0078B4"/>
                  </a:solidFill>
                </a:rPr>
                <a:t>小时</a:t>
              </a:r>
              <a:endParaRPr lang="zh-CN" altLang="en-US" sz="1400" dirty="0"/>
            </a:p>
          </p:txBody>
        </p:sp>
        <p:sp>
          <p:nvSpPr>
            <p:cNvPr id="101" name="文本框 100"/>
            <p:cNvSpPr txBox="1"/>
            <p:nvPr/>
          </p:nvSpPr>
          <p:spPr>
            <a:xfrm>
              <a:off x="10586435" y="4243461"/>
              <a:ext cx="1251420" cy="307777"/>
            </a:xfrm>
            <a:prstGeom prst="rect">
              <a:avLst/>
            </a:prstGeom>
            <a:noFill/>
          </p:spPr>
          <p:txBody>
            <a:bodyPr wrap="square" rtlCol="0">
              <a:spAutoFit/>
            </a:bodyPr>
            <a:lstStyle/>
            <a:p>
              <a:pPr algn="ctr"/>
              <a:r>
                <a:rPr lang="en-US" altLang="zh-CN" sz="1400" b="1" dirty="0">
                  <a:solidFill>
                    <a:srgbClr val="0078B4"/>
                  </a:solidFill>
                </a:rPr>
                <a:t>20</a:t>
              </a:r>
              <a:r>
                <a:rPr lang="zh-CN" altLang="en-US" sz="1400" b="1" dirty="0">
                  <a:solidFill>
                    <a:srgbClr val="0078B4"/>
                  </a:solidFill>
                </a:rPr>
                <a:t>小时</a:t>
              </a:r>
              <a:endParaRPr lang="zh-CN" altLang="en-US" sz="1400" dirty="0"/>
            </a:p>
          </p:txBody>
        </p:sp>
        <p:sp>
          <p:nvSpPr>
            <p:cNvPr id="102" name="文本框 101"/>
            <p:cNvSpPr txBox="1"/>
            <p:nvPr/>
          </p:nvSpPr>
          <p:spPr>
            <a:xfrm>
              <a:off x="9448491" y="4141488"/>
              <a:ext cx="1251420" cy="307777"/>
            </a:xfrm>
            <a:prstGeom prst="rect">
              <a:avLst/>
            </a:prstGeom>
            <a:noFill/>
          </p:spPr>
          <p:txBody>
            <a:bodyPr wrap="square" rtlCol="0">
              <a:spAutoFit/>
            </a:bodyPr>
            <a:lstStyle>
              <a:defPPr>
                <a:defRPr lang="zh-CN"/>
              </a:defPPr>
              <a:lvl1pPr algn="ctr">
                <a:defRPr sz="1400" b="1">
                  <a:solidFill>
                    <a:srgbClr val="0078B4"/>
                  </a:solidFill>
                </a:defRPr>
              </a:lvl1pPr>
            </a:lstStyle>
            <a:p>
              <a:r>
                <a:rPr lang="zh-CN" altLang="en-US" dirty="0"/>
                <a:t>黄体功能不足</a:t>
              </a:r>
            </a:p>
          </p:txBody>
        </p:sp>
        <p:cxnSp>
          <p:nvCxnSpPr>
            <p:cNvPr id="103" name="直接箭头连接符 102"/>
            <p:cNvCxnSpPr/>
            <p:nvPr/>
          </p:nvCxnSpPr>
          <p:spPr>
            <a:xfrm>
              <a:off x="9327776" y="4439024"/>
              <a:ext cx="1492624" cy="0"/>
            </a:xfrm>
            <a:prstGeom prst="straightConnector1">
              <a:avLst/>
            </a:prstGeom>
            <a:ln w="28575">
              <a:solidFill>
                <a:srgbClr val="0078B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7331536" y="3498864"/>
              <a:ext cx="1407685" cy="307777"/>
            </a:xfrm>
            <a:prstGeom prst="rect">
              <a:avLst/>
            </a:prstGeom>
            <a:noFill/>
          </p:spPr>
          <p:txBody>
            <a:bodyPr wrap="square" rtlCol="0">
              <a:spAutoFit/>
            </a:bodyPr>
            <a:lstStyle/>
            <a:p>
              <a:pPr algn="ctr"/>
              <a:r>
                <a:rPr lang="en-US" altLang="zh-CN" sz="1400" b="1" dirty="0" err="1">
                  <a:solidFill>
                    <a:srgbClr val="C00000"/>
                  </a:solidFill>
                </a:rPr>
                <a:t>GnRHa</a:t>
              </a:r>
              <a:r>
                <a:rPr lang="zh-CN" altLang="en-US" sz="1400" b="1" dirty="0">
                  <a:solidFill>
                    <a:srgbClr val="C00000"/>
                  </a:solidFill>
                </a:rPr>
                <a:t>扳机</a:t>
              </a:r>
              <a:endParaRPr lang="en-US" altLang="zh-CN" sz="1400" b="1" dirty="0">
                <a:solidFill>
                  <a:srgbClr val="C00000"/>
                </a:solidFill>
              </a:endParaRPr>
            </a:p>
          </p:txBody>
        </p:sp>
      </p:grpSp>
      <p:cxnSp>
        <p:nvCxnSpPr>
          <p:cNvPr id="105" name="直接连接符 104"/>
          <p:cNvCxnSpPr/>
          <p:nvPr/>
        </p:nvCxnSpPr>
        <p:spPr>
          <a:xfrm flipV="1">
            <a:off x="1073021" y="2842619"/>
            <a:ext cx="1147795" cy="30120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2220816" y="2474969"/>
            <a:ext cx="2983051" cy="367748"/>
          </a:xfrm>
          <a:prstGeom prst="line">
            <a:avLst/>
          </a:prstGeom>
        </p:spPr>
        <p:style>
          <a:lnRef idx="1">
            <a:schemeClr val="accent1"/>
          </a:lnRef>
          <a:fillRef idx="0">
            <a:schemeClr val="accent1"/>
          </a:fillRef>
          <a:effectRef idx="0">
            <a:schemeClr val="accent1"/>
          </a:effectRef>
          <a:fontRef idx="minor">
            <a:schemeClr val="tx1"/>
          </a:fontRef>
        </p:style>
      </p:cxnSp>
      <p:sp>
        <p:nvSpPr>
          <p:cNvPr id="107" name="文本框 106"/>
          <p:cNvSpPr txBox="1"/>
          <p:nvPr/>
        </p:nvSpPr>
        <p:spPr>
          <a:xfrm>
            <a:off x="4509787" y="2612185"/>
            <a:ext cx="1147795" cy="369332"/>
          </a:xfrm>
          <a:prstGeom prst="rect">
            <a:avLst/>
          </a:prstGeom>
          <a:noFill/>
        </p:spPr>
        <p:txBody>
          <a:bodyPr wrap="square" rtlCol="0">
            <a:spAutoFit/>
          </a:bodyPr>
          <a:lstStyle/>
          <a:p>
            <a:r>
              <a:rPr lang="en-US" altLang="zh-CN" b="1" dirty="0" err="1">
                <a:solidFill>
                  <a:srgbClr val="0070C0"/>
                </a:solidFill>
              </a:rPr>
              <a:t>hCG</a:t>
            </a:r>
            <a:endParaRPr lang="zh-CN" altLang="en-US" b="1" dirty="0">
              <a:solidFill>
                <a:srgbClr val="0070C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屏幕快照 2018-09-05 上午8.54.3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4265" y="0"/>
            <a:ext cx="8863737" cy="6858000"/>
          </a:xfrm>
          <a:prstGeom prst="rect">
            <a:avLst/>
          </a:prstGeom>
        </p:spPr>
      </p:pic>
      <p:sp>
        <p:nvSpPr>
          <p:cNvPr id="4" name="Title 6"/>
          <p:cNvSpPr txBox="1"/>
          <p:nvPr/>
        </p:nvSpPr>
        <p:spPr>
          <a:xfrm>
            <a:off x="6709336" y="70564"/>
            <a:ext cx="5559842" cy="566792"/>
          </a:xfrm>
          <a:prstGeom prst="rect">
            <a:avLst/>
          </a:prstGeom>
        </p:spPr>
        <p:txBody>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defTabSz="914400">
              <a:lnSpc>
                <a:spcPct val="100000"/>
              </a:lnSpc>
              <a:defRPr/>
            </a:pPr>
            <a:r>
              <a:rPr lang="en-US" sz="2800" b="1" dirty="0" err="1">
                <a:solidFill>
                  <a:srgbClr val="0078B4"/>
                </a:solidFill>
                <a:latin typeface="+mn-ea"/>
                <a:ea typeface="微软雅黑" panose="020B0503020204020204" pitchFamily="34" charset="-122"/>
                <a:cs typeface="Arial" panose="020B0604020202090204" pitchFamily="34" charset="0"/>
              </a:rPr>
              <a:t>GnR</a:t>
            </a:r>
            <a:r>
              <a:rPr lang="en-US" altLang="zh-CN" sz="2800" b="1" dirty="0" err="1">
                <a:solidFill>
                  <a:srgbClr val="0078B4"/>
                </a:solidFill>
                <a:latin typeface="+mn-ea"/>
                <a:ea typeface="微软雅黑" panose="020B0503020204020204" pitchFamily="34" charset="-122"/>
                <a:cs typeface="Arial" panose="020B0604020202090204" pitchFamily="34" charset="0"/>
              </a:rPr>
              <a:t>Ha</a:t>
            </a:r>
            <a:r>
              <a:rPr lang="zh-CN" altLang="en-US" sz="2800" b="1" dirty="0">
                <a:solidFill>
                  <a:srgbClr val="0078B4"/>
                </a:solidFill>
                <a:latin typeface="+mn-ea"/>
                <a:ea typeface="微软雅黑" panose="020B0503020204020204" pitchFamily="34" charset="-122"/>
                <a:cs typeface="Arial" panose="020B0604020202090204" pitchFamily="34" charset="0"/>
              </a:rPr>
              <a:t>扳机后</a:t>
            </a:r>
            <a:r>
              <a:rPr lang="en-US" altLang="zh-CN" sz="2800" b="1" dirty="0">
                <a:solidFill>
                  <a:srgbClr val="0078B4"/>
                </a:solidFill>
                <a:latin typeface="+mn-ea"/>
                <a:ea typeface="微软雅黑" panose="020B0503020204020204" pitchFamily="34" charset="-122"/>
                <a:cs typeface="Arial" panose="020B0604020202090204" pitchFamily="34" charset="0"/>
              </a:rPr>
              <a:t>LH</a:t>
            </a:r>
            <a:r>
              <a:rPr lang="zh-CN" altLang="en-US" sz="2800" b="1" dirty="0">
                <a:solidFill>
                  <a:srgbClr val="0078B4"/>
                </a:solidFill>
                <a:latin typeface="+mn-ea"/>
                <a:ea typeface="微软雅黑" panose="020B0503020204020204" pitchFamily="34" charset="-122"/>
                <a:cs typeface="Arial" panose="020B0604020202090204" pitchFamily="34" charset="0"/>
              </a:rPr>
              <a:t>峰不足补救方案</a:t>
            </a:r>
            <a:r>
              <a:rPr lang="en-US" sz="2800" b="1" dirty="0">
                <a:solidFill>
                  <a:srgbClr val="0078B4"/>
                </a:solidFill>
                <a:latin typeface="+mn-ea"/>
                <a:ea typeface="微软雅黑" panose="020B0503020204020204" pitchFamily="34" charset="-122"/>
                <a:cs typeface="Arial" panose="020B0604020202090204" pitchFamily="34" charset="0"/>
              </a:rPr>
              <a: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99411"/>
            <a:ext cx="10515600" cy="2550694"/>
          </a:xfrm>
        </p:spPr>
        <p:txBody>
          <a:bodyPr>
            <a:normAutofit fontScale="92500" lnSpcReduction="20000"/>
          </a:bodyPr>
          <a:lstStyle/>
          <a:p>
            <a:pPr>
              <a:lnSpc>
                <a:spcPct val="160000"/>
              </a:lnSpc>
              <a:buBlip>
                <a:blip r:embed="rId3"/>
              </a:buBlip>
            </a:pPr>
            <a:r>
              <a:rPr lang="zh-CN" altLang="en-US" sz="2600" dirty="0">
                <a:latin typeface="+mn-ea"/>
              </a:rPr>
              <a:t>李</a:t>
            </a:r>
            <a:r>
              <a:rPr lang="en-US" altLang="zh-CN" sz="2600" dirty="0">
                <a:latin typeface="+mn-ea"/>
              </a:rPr>
              <a:t>XX</a:t>
            </a:r>
            <a:r>
              <a:rPr lang="zh-CN" altLang="en-US" sz="2600" dirty="0">
                <a:latin typeface="+mn-ea"/>
              </a:rPr>
              <a:t>，</a:t>
            </a:r>
            <a:r>
              <a:rPr lang="en-US" altLang="zh-CN" sz="2600" dirty="0">
                <a:latin typeface="+mn-ea"/>
              </a:rPr>
              <a:t>34</a:t>
            </a:r>
            <a:r>
              <a:rPr lang="zh-CN" altLang="en-US" sz="2600" dirty="0">
                <a:latin typeface="+mn-ea"/>
              </a:rPr>
              <a:t>岁，结婚</a:t>
            </a:r>
            <a:r>
              <a:rPr lang="en-US" altLang="zh-CN" sz="2600" dirty="0">
                <a:latin typeface="+mn-ea"/>
              </a:rPr>
              <a:t>5</a:t>
            </a:r>
            <a:r>
              <a:rPr lang="zh-CN" altLang="en-US" sz="2600" dirty="0">
                <a:latin typeface="+mn-ea"/>
              </a:rPr>
              <a:t>年，未避孕未孕</a:t>
            </a:r>
            <a:r>
              <a:rPr lang="en-US" altLang="zh-CN" sz="2600" dirty="0">
                <a:latin typeface="+mn-ea"/>
              </a:rPr>
              <a:t>3</a:t>
            </a:r>
            <a:r>
              <a:rPr lang="zh-CN" altLang="en-US" sz="2600" dirty="0">
                <a:latin typeface="+mn-ea"/>
              </a:rPr>
              <a:t>年。</a:t>
            </a:r>
            <a:endParaRPr lang="en-US" altLang="zh-CN" sz="2600" dirty="0">
              <a:latin typeface="+mn-ea"/>
            </a:endParaRPr>
          </a:p>
          <a:p>
            <a:pPr>
              <a:lnSpc>
                <a:spcPct val="160000"/>
              </a:lnSpc>
              <a:buBlip>
                <a:blip r:embed="rId3"/>
              </a:buBlip>
            </a:pPr>
            <a:r>
              <a:rPr lang="en-US" altLang="zh-CN" sz="2600" dirty="0">
                <a:latin typeface="+mn-ea"/>
              </a:rPr>
              <a:t>2017-2018</a:t>
            </a:r>
            <a:r>
              <a:rPr lang="zh-CN" altLang="en-US" sz="2600" dirty="0">
                <a:latin typeface="+mn-ea"/>
              </a:rPr>
              <a:t>年外院行促排卵</a:t>
            </a:r>
            <a:r>
              <a:rPr lang="en-US" altLang="zh-CN" sz="2600" dirty="0">
                <a:latin typeface="+mn-ea"/>
              </a:rPr>
              <a:t>+B</a:t>
            </a:r>
            <a:r>
              <a:rPr lang="zh-CN" altLang="en-US" sz="2600" dirty="0">
                <a:latin typeface="+mn-ea"/>
              </a:rPr>
              <a:t>超监测指导同房</a:t>
            </a:r>
            <a:r>
              <a:rPr lang="en-US" altLang="zh-CN" sz="2600" dirty="0">
                <a:latin typeface="+mn-ea"/>
              </a:rPr>
              <a:t>6</a:t>
            </a:r>
            <a:r>
              <a:rPr lang="zh-CN" altLang="en-US" sz="2600" dirty="0">
                <a:latin typeface="+mn-ea"/>
              </a:rPr>
              <a:t>个周期，有排卵，均未孕</a:t>
            </a:r>
            <a:endParaRPr lang="en-US" altLang="zh-CN" sz="2600" dirty="0">
              <a:latin typeface="+mn-ea"/>
            </a:endParaRPr>
          </a:p>
          <a:p>
            <a:pPr>
              <a:lnSpc>
                <a:spcPct val="160000"/>
              </a:lnSpc>
              <a:buBlip>
                <a:blip r:embed="rId3"/>
              </a:buBlip>
            </a:pPr>
            <a:r>
              <a:rPr lang="zh-CN" altLang="en-US" sz="2600" dirty="0">
                <a:latin typeface="+mn-ea"/>
              </a:rPr>
              <a:t>月经史：</a:t>
            </a:r>
            <a:r>
              <a:rPr lang="en-US" altLang="zh-CN" sz="2600" dirty="0">
                <a:latin typeface="+mn-ea"/>
              </a:rPr>
              <a:t>6-7/30-90</a:t>
            </a:r>
            <a:r>
              <a:rPr lang="zh-CN" altLang="en-US" sz="2600" dirty="0">
                <a:latin typeface="+mn-ea"/>
              </a:rPr>
              <a:t>，量少，色红，无痛经，末次月经：</a:t>
            </a:r>
            <a:r>
              <a:rPr lang="en-US" altLang="zh-CN" sz="2600" dirty="0">
                <a:latin typeface="+mn-ea"/>
              </a:rPr>
              <a:t>2019</a:t>
            </a:r>
            <a:r>
              <a:rPr lang="zh-CN" altLang="en-US" sz="2600" dirty="0">
                <a:latin typeface="+mn-ea"/>
              </a:rPr>
              <a:t>年</a:t>
            </a:r>
            <a:r>
              <a:rPr lang="en-US" altLang="zh-CN" sz="2600" dirty="0">
                <a:latin typeface="+mn-ea"/>
              </a:rPr>
              <a:t>1</a:t>
            </a:r>
            <a:r>
              <a:rPr lang="zh-CN" altLang="en-US" sz="2600" dirty="0">
                <a:latin typeface="+mn-ea"/>
              </a:rPr>
              <a:t>月</a:t>
            </a:r>
            <a:r>
              <a:rPr lang="en-US" altLang="zh-CN" sz="2600" dirty="0">
                <a:latin typeface="+mn-ea"/>
              </a:rPr>
              <a:t>12</a:t>
            </a:r>
            <a:r>
              <a:rPr lang="zh-CN" altLang="en-US" sz="2600" dirty="0">
                <a:latin typeface="+mn-ea"/>
              </a:rPr>
              <a:t>日</a:t>
            </a:r>
            <a:endParaRPr lang="en-US" altLang="zh-CN" sz="2600" dirty="0">
              <a:latin typeface="+mn-ea"/>
            </a:endParaRPr>
          </a:p>
          <a:p>
            <a:pPr>
              <a:lnSpc>
                <a:spcPct val="160000"/>
              </a:lnSpc>
              <a:buBlip>
                <a:blip r:embed="rId3"/>
              </a:buBlip>
            </a:pPr>
            <a:r>
              <a:rPr lang="en-US" altLang="zh-CN" sz="2600" dirty="0">
                <a:latin typeface="+mn-ea"/>
              </a:rPr>
              <a:t>2019</a:t>
            </a:r>
            <a:r>
              <a:rPr lang="zh-CN" altLang="en-US" sz="2600" dirty="0">
                <a:latin typeface="+mn-ea"/>
              </a:rPr>
              <a:t>年</a:t>
            </a:r>
            <a:r>
              <a:rPr lang="en-US" altLang="zh-CN" sz="2600" dirty="0">
                <a:latin typeface="+mn-ea"/>
              </a:rPr>
              <a:t>1</a:t>
            </a:r>
            <a:r>
              <a:rPr lang="zh-CN" altLang="en-US" sz="2600" dirty="0">
                <a:latin typeface="+mn-ea"/>
              </a:rPr>
              <a:t>月</a:t>
            </a:r>
            <a:r>
              <a:rPr lang="en-US" altLang="zh-CN" sz="2600" dirty="0">
                <a:latin typeface="+mn-ea"/>
              </a:rPr>
              <a:t>14</a:t>
            </a:r>
            <a:r>
              <a:rPr lang="zh-CN" altLang="en-US" sz="2600" dirty="0">
                <a:latin typeface="+mn-ea"/>
              </a:rPr>
              <a:t>日基础性激素检查：</a:t>
            </a:r>
            <a:endParaRPr lang="zh-CN" altLang="en-US" sz="2600" dirty="0">
              <a:solidFill>
                <a:srgbClr val="FF0000"/>
              </a:solidFill>
            </a:endParaRPr>
          </a:p>
          <a:p>
            <a:pPr marL="0" indent="0">
              <a:lnSpc>
                <a:spcPct val="150000"/>
              </a:lnSpc>
              <a:buNone/>
            </a:pPr>
            <a:endParaRPr lang="zh-CN" altLang="en-US" dirty="0">
              <a:solidFill>
                <a:srgbClr val="FF0000"/>
              </a:solidFill>
            </a:endParaRPr>
          </a:p>
          <a:p>
            <a:pPr marL="0" indent="0">
              <a:buNone/>
            </a:pPr>
            <a:endParaRPr lang="en-US" altLang="zh-CN" dirty="0"/>
          </a:p>
        </p:txBody>
      </p:sp>
      <p:graphicFrame>
        <p:nvGraphicFramePr>
          <p:cNvPr id="4" name="表格 3"/>
          <p:cNvGraphicFramePr/>
          <p:nvPr>
            <p:custDataLst>
              <p:tags r:id="rId1"/>
            </p:custDataLst>
          </p:nvPr>
        </p:nvGraphicFramePr>
        <p:xfrm>
          <a:off x="838200" y="3933591"/>
          <a:ext cx="8077200" cy="1089660"/>
        </p:xfrm>
        <a:graphic>
          <a:graphicData uri="http://schemas.openxmlformats.org/drawingml/2006/table">
            <a:tbl>
              <a:tblPr firstRow="1" bandRow="1">
                <a:tableStyleId>{5C22544A-7EE6-4342-B048-85BDC9FD1C3A}</a:tableStyleId>
              </a:tblPr>
              <a:tblGrid>
                <a:gridCol w="1615440">
                  <a:extLst>
                    <a:ext uri="{9D8B030D-6E8A-4147-A177-3AD203B41FA5}">
                      <a16:colId xmlns:a16="http://schemas.microsoft.com/office/drawing/2014/main" val="20000"/>
                    </a:ext>
                  </a:extLst>
                </a:gridCol>
                <a:gridCol w="1615440">
                  <a:extLst>
                    <a:ext uri="{9D8B030D-6E8A-4147-A177-3AD203B41FA5}">
                      <a16:colId xmlns:a16="http://schemas.microsoft.com/office/drawing/2014/main" val="20001"/>
                    </a:ext>
                  </a:extLst>
                </a:gridCol>
                <a:gridCol w="1615440">
                  <a:extLst>
                    <a:ext uri="{9D8B030D-6E8A-4147-A177-3AD203B41FA5}">
                      <a16:colId xmlns:a16="http://schemas.microsoft.com/office/drawing/2014/main" val="20002"/>
                    </a:ext>
                  </a:extLst>
                </a:gridCol>
                <a:gridCol w="1615440">
                  <a:extLst>
                    <a:ext uri="{9D8B030D-6E8A-4147-A177-3AD203B41FA5}">
                      <a16:colId xmlns:a16="http://schemas.microsoft.com/office/drawing/2014/main" val="20003"/>
                    </a:ext>
                  </a:extLst>
                </a:gridCol>
                <a:gridCol w="1615440">
                  <a:extLst>
                    <a:ext uri="{9D8B030D-6E8A-4147-A177-3AD203B41FA5}">
                      <a16:colId xmlns:a16="http://schemas.microsoft.com/office/drawing/2014/main" val="20004"/>
                    </a:ext>
                  </a:extLst>
                </a:gridCol>
              </a:tblGrid>
              <a:tr h="544830">
                <a:tc>
                  <a:txBody>
                    <a:bodyPr/>
                    <a:lstStyle/>
                    <a:p>
                      <a:pPr>
                        <a:buNone/>
                      </a:pPr>
                      <a:r>
                        <a:rPr lang="en-US" altLang="zh-CN" sz="2000" dirty="0">
                          <a:solidFill>
                            <a:schemeClr val="bg1"/>
                          </a:solidFill>
                          <a:latin typeface="黑体" panose="02010609060101010101" pitchFamily="49" charset="-122"/>
                          <a:ea typeface="黑体" panose="02010609060101010101" pitchFamily="49" charset="-122"/>
                          <a:sym typeface="+mn-ea"/>
                        </a:rPr>
                        <a:t>FSH</a:t>
                      </a:r>
                    </a:p>
                  </a:txBody>
                  <a:tcPr/>
                </a:tc>
                <a:tc>
                  <a:txBody>
                    <a:bodyPr/>
                    <a:lstStyle/>
                    <a:p>
                      <a:pPr>
                        <a:buNone/>
                      </a:pPr>
                      <a:r>
                        <a:rPr lang="en-US" altLang="zh-CN" sz="2000" dirty="0">
                          <a:solidFill>
                            <a:schemeClr val="bg1"/>
                          </a:solidFill>
                          <a:latin typeface="黑体" panose="02010609060101010101" pitchFamily="49" charset="-122"/>
                          <a:ea typeface="黑体" panose="02010609060101010101" pitchFamily="49" charset="-122"/>
                          <a:sym typeface="+mn-ea"/>
                        </a:rPr>
                        <a:t>LH</a:t>
                      </a:r>
                    </a:p>
                  </a:txBody>
                  <a:tcPr/>
                </a:tc>
                <a:tc>
                  <a:txBody>
                    <a:bodyPr/>
                    <a:lstStyle/>
                    <a:p>
                      <a:pPr>
                        <a:buNone/>
                      </a:pPr>
                      <a:r>
                        <a:rPr lang="en-US" altLang="zh-CN" sz="2000">
                          <a:solidFill>
                            <a:schemeClr val="bg1"/>
                          </a:solidFill>
                          <a:latin typeface="黑体" panose="02010609060101010101" pitchFamily="49" charset="-122"/>
                          <a:ea typeface="黑体" panose="02010609060101010101" pitchFamily="49" charset="-122"/>
                          <a:sym typeface="+mn-ea"/>
                        </a:rPr>
                        <a:t>E2</a:t>
                      </a:r>
                    </a:p>
                  </a:txBody>
                  <a:tcPr/>
                </a:tc>
                <a:tc>
                  <a:txBody>
                    <a:bodyPr/>
                    <a:lstStyle/>
                    <a:p>
                      <a:pPr>
                        <a:buNone/>
                      </a:pPr>
                      <a:r>
                        <a:rPr lang="en-US" altLang="zh-CN" sz="2000">
                          <a:solidFill>
                            <a:schemeClr val="bg1"/>
                          </a:solidFill>
                          <a:latin typeface="黑体" panose="02010609060101010101" pitchFamily="49" charset="-122"/>
                          <a:ea typeface="黑体" panose="02010609060101010101" pitchFamily="49" charset="-122"/>
                          <a:sym typeface="+mn-ea"/>
                        </a:rPr>
                        <a:t>P</a:t>
                      </a:r>
                    </a:p>
                  </a:txBody>
                  <a:tcPr/>
                </a:tc>
                <a:tc>
                  <a:txBody>
                    <a:bodyPr/>
                    <a:lstStyle/>
                    <a:p>
                      <a:pPr>
                        <a:buNone/>
                      </a:pPr>
                      <a:r>
                        <a:rPr lang="en-US" altLang="zh-CN" sz="2000" dirty="0">
                          <a:solidFill>
                            <a:schemeClr val="bg1"/>
                          </a:solidFill>
                          <a:latin typeface="黑体" panose="02010609060101010101" pitchFamily="49" charset="-122"/>
                          <a:ea typeface="黑体" panose="02010609060101010101" pitchFamily="49" charset="-122"/>
                          <a:sym typeface="+mn-ea"/>
                        </a:rPr>
                        <a:t>PRL</a:t>
                      </a:r>
                    </a:p>
                  </a:txBody>
                  <a:tcPr/>
                </a:tc>
                <a:extLst>
                  <a:ext uri="{0D108BD9-81ED-4DB2-BD59-A6C34878D82A}">
                    <a16:rowId xmlns:a16="http://schemas.microsoft.com/office/drawing/2014/main" val="10000"/>
                  </a:ext>
                </a:extLst>
              </a:tr>
              <a:tr h="544830">
                <a:tc>
                  <a:txBody>
                    <a:bodyPr/>
                    <a:lstStyle/>
                    <a:p>
                      <a:pPr algn="l">
                        <a:buClrTx/>
                        <a:buSzTx/>
                        <a:buFontTx/>
                        <a:buNone/>
                      </a:pPr>
                      <a:r>
                        <a:rPr lang="en-US" altLang="zh-CN" sz="2000" b="1" dirty="0">
                          <a:solidFill>
                            <a:srgbClr val="7030A0"/>
                          </a:solidFill>
                          <a:latin typeface="黑体" panose="02010609060101010101" pitchFamily="49" charset="-122"/>
                          <a:ea typeface="黑体" panose="02010609060101010101" pitchFamily="49" charset="-122"/>
                          <a:sym typeface="+mn-ea"/>
                        </a:rPr>
                        <a:t>2.56mIU/ml</a:t>
                      </a:r>
                    </a:p>
                  </a:txBody>
                  <a:tcPr/>
                </a:tc>
                <a:tc>
                  <a:txBody>
                    <a:bodyPr/>
                    <a:lstStyle/>
                    <a:p>
                      <a:pPr algn="l">
                        <a:buClrTx/>
                        <a:buSzTx/>
                        <a:buFontTx/>
                        <a:buNone/>
                      </a:pPr>
                      <a:r>
                        <a:rPr lang="en-US" altLang="zh-CN" sz="2000" b="1" dirty="0">
                          <a:solidFill>
                            <a:srgbClr val="7030A0"/>
                          </a:solidFill>
                          <a:latin typeface="黑体" panose="02010609060101010101" pitchFamily="49" charset="-122"/>
                          <a:ea typeface="黑体" panose="02010609060101010101" pitchFamily="49" charset="-122"/>
                          <a:sym typeface="+mn-ea"/>
                        </a:rPr>
                        <a:t>2.31mIU/ml</a:t>
                      </a:r>
                    </a:p>
                  </a:txBody>
                  <a:tcPr/>
                </a:tc>
                <a:tc>
                  <a:txBody>
                    <a:bodyPr/>
                    <a:lstStyle/>
                    <a:p>
                      <a:pPr algn="l">
                        <a:buClrTx/>
                        <a:buSzTx/>
                        <a:buFontTx/>
                        <a:buNone/>
                      </a:pPr>
                      <a:r>
                        <a:rPr lang="en-US" altLang="zh-CN" sz="2000" b="1" dirty="0">
                          <a:solidFill>
                            <a:srgbClr val="7030A0"/>
                          </a:solidFill>
                          <a:latin typeface="黑体" panose="02010609060101010101" pitchFamily="49" charset="-122"/>
                          <a:ea typeface="黑体" panose="02010609060101010101" pitchFamily="49" charset="-122"/>
                          <a:sym typeface="+mn-ea"/>
                        </a:rPr>
                        <a:t>59.8pg/ml</a:t>
                      </a:r>
                    </a:p>
                  </a:txBody>
                  <a:tcPr/>
                </a:tc>
                <a:tc>
                  <a:txBody>
                    <a:bodyPr/>
                    <a:lstStyle/>
                    <a:p>
                      <a:pPr algn="l">
                        <a:buClrTx/>
                        <a:buSzTx/>
                        <a:buFontTx/>
                        <a:buNone/>
                      </a:pPr>
                      <a:r>
                        <a:rPr lang="en-US" altLang="zh-CN" sz="2000" b="1">
                          <a:solidFill>
                            <a:srgbClr val="7030A0"/>
                          </a:solidFill>
                          <a:latin typeface="黑体" panose="02010609060101010101" pitchFamily="49" charset="-122"/>
                          <a:ea typeface="黑体" panose="02010609060101010101" pitchFamily="49" charset="-122"/>
                          <a:sym typeface="+mn-ea"/>
                        </a:rPr>
                        <a:t>1.72ng/ml</a:t>
                      </a:r>
                    </a:p>
                  </a:txBody>
                  <a:tcPr/>
                </a:tc>
                <a:tc>
                  <a:txBody>
                    <a:bodyPr/>
                    <a:lstStyle/>
                    <a:p>
                      <a:pPr algn="l">
                        <a:buClrTx/>
                        <a:buSzTx/>
                        <a:buFontTx/>
                        <a:buNone/>
                      </a:pPr>
                      <a:r>
                        <a:rPr lang="en-US" altLang="zh-CN" sz="2000" b="1" dirty="0">
                          <a:solidFill>
                            <a:srgbClr val="7030A0"/>
                          </a:solidFill>
                          <a:latin typeface="黑体" panose="02010609060101010101" pitchFamily="49" charset="-122"/>
                          <a:ea typeface="黑体" panose="02010609060101010101" pitchFamily="49" charset="-122"/>
                          <a:sym typeface="+mn-ea"/>
                        </a:rPr>
                        <a:t>29.36ng/ml</a:t>
                      </a:r>
                    </a:p>
                  </a:txBody>
                  <a:tcPr/>
                </a:tc>
                <a:extLst>
                  <a:ext uri="{0D108BD9-81ED-4DB2-BD59-A6C34878D82A}">
                    <a16:rowId xmlns:a16="http://schemas.microsoft.com/office/drawing/2014/main" val="10001"/>
                  </a:ext>
                </a:extLst>
              </a:tr>
            </a:tbl>
          </a:graphicData>
        </a:graphic>
      </p:graphicFrame>
      <p:sp>
        <p:nvSpPr>
          <p:cNvPr id="2" name="带形: 上凸 1"/>
          <p:cNvSpPr/>
          <p:nvPr/>
        </p:nvSpPr>
        <p:spPr>
          <a:xfrm>
            <a:off x="3946358" y="295710"/>
            <a:ext cx="3840480" cy="1003701"/>
          </a:xfrm>
          <a:prstGeom prst="ribbon2">
            <a:avLst/>
          </a:prstGeom>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scene3d>
            <a:camera prst="perspectiveRelaxed"/>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病例一</a:t>
            </a:r>
          </a:p>
        </p:txBody>
      </p:sp>
      <p:graphicFrame>
        <p:nvGraphicFramePr>
          <p:cNvPr id="7" name="表格 7"/>
          <p:cNvGraphicFramePr>
            <a:graphicFrameLocks noGrp="1"/>
          </p:cNvGraphicFramePr>
          <p:nvPr/>
        </p:nvGraphicFramePr>
        <p:xfrm>
          <a:off x="8915400" y="3933591"/>
          <a:ext cx="1590575" cy="1089660"/>
        </p:xfrm>
        <a:graphic>
          <a:graphicData uri="http://schemas.openxmlformats.org/drawingml/2006/table">
            <a:tbl>
              <a:tblPr firstRow="1" bandRow="1">
                <a:tableStyleId>{5C22544A-7EE6-4342-B048-85BDC9FD1C3A}</a:tableStyleId>
              </a:tblPr>
              <a:tblGrid>
                <a:gridCol w="1590575">
                  <a:extLst>
                    <a:ext uri="{9D8B030D-6E8A-4147-A177-3AD203B41FA5}">
                      <a16:colId xmlns:a16="http://schemas.microsoft.com/office/drawing/2014/main" val="20000"/>
                    </a:ext>
                  </a:extLst>
                </a:gridCol>
              </a:tblGrid>
              <a:tr h="544830">
                <a:tc>
                  <a:txBody>
                    <a:bodyPr/>
                    <a:lstStyle/>
                    <a:p>
                      <a:r>
                        <a:rPr lang="en-US" altLang="zh-CN" dirty="0"/>
                        <a:t>HCG</a:t>
                      </a:r>
                      <a:endParaRPr lang="zh-CN" altLang="en-US" dirty="0"/>
                    </a:p>
                  </a:txBody>
                  <a:tcPr/>
                </a:tc>
                <a:extLst>
                  <a:ext uri="{0D108BD9-81ED-4DB2-BD59-A6C34878D82A}">
                    <a16:rowId xmlns:a16="http://schemas.microsoft.com/office/drawing/2014/main" val="10000"/>
                  </a:ext>
                </a:extLst>
              </a:tr>
              <a:tr h="544830">
                <a:tc>
                  <a:txBody>
                    <a:bodyPr/>
                    <a:lstStyle/>
                    <a:p>
                      <a:pPr marL="0" algn="l" defTabSz="914400" rtl="0" eaLnBrk="1" latinLnBrk="0" hangingPunct="1">
                        <a:buClrTx/>
                        <a:buSzTx/>
                        <a:buFontTx/>
                        <a:buNone/>
                      </a:pPr>
                      <a:r>
                        <a:rPr lang="en-US" altLang="zh-CN" sz="2000" b="1" kern="1200" dirty="0">
                          <a:solidFill>
                            <a:srgbClr val="FF0000"/>
                          </a:solidFill>
                          <a:latin typeface="黑体" panose="02010609060101010101" pitchFamily="49" charset="-122"/>
                          <a:ea typeface="黑体" panose="02010609060101010101" pitchFamily="49" charset="-122"/>
                          <a:cs typeface="+mn-cs"/>
                        </a:rPr>
                        <a:t>82.7mIU/ml</a:t>
                      </a:r>
                      <a:endParaRPr lang="zh-CN" altLang="en-US" sz="2000" b="1" kern="1200" dirty="0">
                        <a:solidFill>
                          <a:srgbClr val="FF0000"/>
                        </a:solidFill>
                        <a:latin typeface="黑体" panose="02010609060101010101" pitchFamily="49" charset="-122"/>
                        <a:ea typeface="黑体" panose="02010609060101010101" pitchFamily="49" charset="-122"/>
                        <a:cs typeface="+mn-cs"/>
                      </a:endParaRPr>
                    </a:p>
                  </a:txBody>
                  <a:tcPr/>
                </a:tc>
                <a:extLst>
                  <a:ext uri="{0D108BD9-81ED-4DB2-BD59-A6C34878D82A}">
                    <a16:rowId xmlns:a16="http://schemas.microsoft.com/office/drawing/2014/main" val="10001"/>
                  </a:ext>
                </a:extLst>
              </a:tr>
            </a:tbl>
          </a:graphicData>
        </a:graphic>
      </p:graphicFrame>
      <p:sp>
        <p:nvSpPr>
          <p:cNvPr id="10" name="文本框 9"/>
          <p:cNvSpPr txBox="1"/>
          <p:nvPr/>
        </p:nvSpPr>
        <p:spPr>
          <a:xfrm>
            <a:off x="749567" y="5106737"/>
            <a:ext cx="10692865" cy="1144031"/>
          </a:xfrm>
          <a:prstGeom prst="rect">
            <a:avLst/>
          </a:prstGeom>
          <a:noFill/>
        </p:spPr>
        <p:txBody>
          <a:bodyPr wrap="square" rtlCol="0">
            <a:spAutoFit/>
          </a:bodyPr>
          <a:lstStyle/>
          <a:p>
            <a:pPr marL="342900" indent="-342900">
              <a:lnSpc>
                <a:spcPct val="150000"/>
              </a:lnSpc>
              <a:buBlip>
                <a:blip r:embed="rId3"/>
              </a:buBlip>
            </a:pPr>
            <a:r>
              <a:rPr lang="en-US" altLang="zh-CN" sz="2400" dirty="0">
                <a:latin typeface="+mn-ea"/>
              </a:rPr>
              <a:t>2019</a:t>
            </a:r>
            <a:r>
              <a:rPr lang="zh-CN" altLang="en-US" sz="2400" dirty="0">
                <a:latin typeface="+mn-ea"/>
              </a:rPr>
              <a:t>年</a:t>
            </a:r>
            <a:r>
              <a:rPr lang="en-US" altLang="zh-CN" sz="2400" dirty="0">
                <a:latin typeface="+mn-ea"/>
              </a:rPr>
              <a:t>1</a:t>
            </a:r>
            <a:r>
              <a:rPr lang="zh-CN" altLang="en-US" sz="2400" dirty="0">
                <a:latin typeface="+mn-ea"/>
              </a:rPr>
              <a:t>月</a:t>
            </a:r>
            <a:r>
              <a:rPr lang="en-US" altLang="zh-CN" sz="2400" dirty="0">
                <a:latin typeface="+mn-ea"/>
              </a:rPr>
              <a:t>14</a:t>
            </a:r>
            <a:r>
              <a:rPr lang="zh-CN" altLang="en-US" sz="2400" dirty="0">
                <a:latin typeface="+mn-ea"/>
              </a:rPr>
              <a:t>日</a:t>
            </a:r>
            <a:r>
              <a:rPr lang="en-US" altLang="zh-CN" sz="2400" dirty="0">
                <a:latin typeface="+mn-ea"/>
              </a:rPr>
              <a:t>B</a:t>
            </a:r>
            <a:r>
              <a:rPr lang="zh-CN" altLang="en-US" sz="2400" dirty="0">
                <a:latin typeface="+mn-ea"/>
              </a:rPr>
              <a:t>超：子宫内膜</a:t>
            </a:r>
            <a:r>
              <a:rPr lang="en-US" altLang="zh-CN" sz="2400" dirty="0">
                <a:latin typeface="+mn-ea"/>
              </a:rPr>
              <a:t>C</a:t>
            </a:r>
            <a:r>
              <a:rPr lang="zh-CN" altLang="en-US" sz="2400" dirty="0">
                <a:latin typeface="+mn-ea"/>
              </a:rPr>
              <a:t>型，厚度</a:t>
            </a:r>
            <a:r>
              <a:rPr lang="en-US" altLang="zh-CN" sz="2400" dirty="0">
                <a:latin typeface="+mn-ea"/>
              </a:rPr>
              <a:t>11mm</a:t>
            </a:r>
            <a:r>
              <a:rPr lang="zh-CN" altLang="en-US" sz="2400" dirty="0">
                <a:latin typeface="+mn-ea"/>
              </a:rPr>
              <a:t>，宫内未见明显妊娠囊，双附件未见异常包块。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38200" y="1825625"/>
            <a:ext cx="10515600" cy="4351338"/>
          </a:xfrm>
        </p:spPr>
        <p:txBody>
          <a:bodyPr>
            <a:normAutofit fontScale="92500"/>
          </a:bodyPr>
          <a:lstStyle/>
          <a:p>
            <a:pPr marL="342900" indent="-342900">
              <a:lnSpc>
                <a:spcPct val="150000"/>
              </a:lnSpc>
              <a:buBlip>
                <a:blip r:embed="rId2"/>
              </a:buBlip>
            </a:pPr>
            <a:r>
              <a:rPr lang="en-US" altLang="zh-CN" sz="2600" dirty="0">
                <a:latin typeface="+mn-ea"/>
              </a:rPr>
              <a:t>2019</a:t>
            </a:r>
            <a:r>
              <a:rPr lang="zh-CN" altLang="en-US" sz="2600" dirty="0">
                <a:latin typeface="+mn-ea"/>
              </a:rPr>
              <a:t>年</a:t>
            </a:r>
            <a:r>
              <a:rPr lang="en-US" altLang="zh-CN" sz="2600" dirty="0">
                <a:latin typeface="+mn-ea"/>
              </a:rPr>
              <a:t>1</a:t>
            </a:r>
            <a:r>
              <a:rPr lang="zh-CN" altLang="en-US" sz="2600" dirty="0">
                <a:latin typeface="+mn-ea"/>
              </a:rPr>
              <a:t>月</a:t>
            </a:r>
            <a:r>
              <a:rPr lang="en-US" altLang="zh-CN" sz="2600" dirty="0">
                <a:latin typeface="+mn-ea"/>
              </a:rPr>
              <a:t>17</a:t>
            </a:r>
            <a:r>
              <a:rPr lang="zh-CN" altLang="en-US" sz="2600" dirty="0">
                <a:latin typeface="+mn-ea"/>
              </a:rPr>
              <a:t>日</a:t>
            </a:r>
            <a:r>
              <a:rPr lang="en-US" altLang="zh-CN" sz="2600" dirty="0">
                <a:latin typeface="+mn-ea"/>
              </a:rPr>
              <a:t>HCG</a:t>
            </a:r>
            <a:r>
              <a:rPr lang="zh-CN" altLang="en-US" sz="2600" dirty="0">
                <a:latin typeface="+mn-ea"/>
              </a:rPr>
              <a:t>：</a:t>
            </a:r>
            <a:r>
              <a:rPr lang="en-US" altLang="zh-CN" sz="2600" dirty="0">
                <a:latin typeface="+mn-ea"/>
              </a:rPr>
              <a:t>127.1mIU/ml</a:t>
            </a:r>
            <a:r>
              <a:rPr lang="zh-CN" altLang="en-US" sz="2600" dirty="0">
                <a:latin typeface="+mn-ea"/>
              </a:rPr>
              <a:t>；</a:t>
            </a:r>
            <a:endParaRPr lang="en-US" altLang="zh-CN" sz="2600" dirty="0">
              <a:latin typeface="+mn-ea"/>
            </a:endParaRPr>
          </a:p>
          <a:p>
            <a:pPr marL="342900" indent="-342900">
              <a:lnSpc>
                <a:spcPct val="150000"/>
              </a:lnSpc>
              <a:buBlip>
                <a:blip r:embed="rId2"/>
              </a:buBlip>
            </a:pPr>
            <a:r>
              <a:rPr lang="en-US" altLang="zh-CN" sz="2600" dirty="0">
                <a:latin typeface="+mn-ea"/>
              </a:rPr>
              <a:t>2019</a:t>
            </a:r>
            <a:r>
              <a:rPr lang="zh-CN" altLang="en-US" sz="2600" dirty="0">
                <a:latin typeface="+mn-ea"/>
              </a:rPr>
              <a:t>年</a:t>
            </a:r>
            <a:r>
              <a:rPr lang="en-US" altLang="zh-CN" sz="2600" dirty="0">
                <a:latin typeface="+mn-ea"/>
              </a:rPr>
              <a:t>1</a:t>
            </a:r>
            <a:r>
              <a:rPr lang="zh-CN" altLang="en-US" sz="2600" dirty="0">
                <a:latin typeface="+mn-ea"/>
              </a:rPr>
              <a:t>月</a:t>
            </a:r>
            <a:r>
              <a:rPr lang="en-US" altLang="zh-CN" sz="2600" dirty="0">
                <a:latin typeface="+mn-ea"/>
              </a:rPr>
              <a:t>20</a:t>
            </a:r>
            <a:r>
              <a:rPr lang="zh-CN" altLang="en-US" sz="2600" dirty="0">
                <a:latin typeface="+mn-ea"/>
              </a:rPr>
              <a:t>日</a:t>
            </a:r>
            <a:r>
              <a:rPr lang="en-US" altLang="zh-CN" sz="2600" dirty="0">
                <a:latin typeface="+mn-ea"/>
              </a:rPr>
              <a:t>HCG</a:t>
            </a:r>
            <a:r>
              <a:rPr lang="zh-CN" altLang="en-US" sz="2600" dirty="0">
                <a:latin typeface="+mn-ea"/>
              </a:rPr>
              <a:t>：</a:t>
            </a:r>
            <a:r>
              <a:rPr lang="en-US" altLang="zh-CN" sz="2600" dirty="0">
                <a:latin typeface="+mn-ea"/>
              </a:rPr>
              <a:t>301.8mIU/ml</a:t>
            </a:r>
            <a:r>
              <a:rPr lang="zh-CN" altLang="en-US" sz="2600" dirty="0">
                <a:latin typeface="+mn-ea"/>
              </a:rPr>
              <a:t>；</a:t>
            </a:r>
            <a:endParaRPr lang="en-US" altLang="zh-CN" sz="2600" dirty="0">
              <a:latin typeface="+mn-ea"/>
            </a:endParaRPr>
          </a:p>
          <a:p>
            <a:pPr marL="342900" indent="-342900">
              <a:lnSpc>
                <a:spcPct val="150000"/>
              </a:lnSpc>
              <a:buBlip>
                <a:blip r:embed="rId2"/>
              </a:buBlip>
            </a:pPr>
            <a:r>
              <a:rPr lang="en-US" altLang="zh-CN" sz="2600" dirty="0">
                <a:latin typeface="+mn-ea"/>
              </a:rPr>
              <a:t>2019</a:t>
            </a:r>
            <a:r>
              <a:rPr lang="zh-CN" altLang="en-US" sz="2600" dirty="0">
                <a:latin typeface="+mn-ea"/>
              </a:rPr>
              <a:t>年</a:t>
            </a:r>
            <a:r>
              <a:rPr lang="en-US" altLang="zh-CN" sz="2600" dirty="0">
                <a:latin typeface="+mn-ea"/>
              </a:rPr>
              <a:t>1</a:t>
            </a:r>
            <a:r>
              <a:rPr lang="zh-CN" altLang="en-US" sz="2600" dirty="0">
                <a:latin typeface="+mn-ea"/>
              </a:rPr>
              <a:t>月</a:t>
            </a:r>
            <a:r>
              <a:rPr lang="en-US" altLang="zh-CN" sz="2600" dirty="0">
                <a:latin typeface="+mn-ea"/>
              </a:rPr>
              <a:t>25</a:t>
            </a:r>
            <a:r>
              <a:rPr lang="zh-CN" altLang="en-US" sz="2600" dirty="0">
                <a:latin typeface="+mn-ea"/>
              </a:rPr>
              <a:t>日</a:t>
            </a:r>
            <a:r>
              <a:rPr lang="en-US" altLang="zh-CN" sz="2600" dirty="0">
                <a:latin typeface="+mn-ea"/>
              </a:rPr>
              <a:t>HCG</a:t>
            </a:r>
            <a:r>
              <a:rPr lang="zh-CN" altLang="en-US" sz="2600" dirty="0">
                <a:latin typeface="+mn-ea"/>
              </a:rPr>
              <a:t>：</a:t>
            </a:r>
            <a:r>
              <a:rPr lang="en-US" altLang="zh-CN" sz="2600" dirty="0">
                <a:latin typeface="+mn-ea"/>
              </a:rPr>
              <a:t>1011.4mIU/ml</a:t>
            </a:r>
            <a:r>
              <a:rPr lang="zh-CN" altLang="en-US" sz="2600" dirty="0">
                <a:latin typeface="+mn-ea"/>
              </a:rPr>
              <a:t>；</a:t>
            </a:r>
            <a:endParaRPr lang="en-US" altLang="zh-CN" sz="2600" dirty="0">
              <a:latin typeface="+mn-ea"/>
            </a:endParaRPr>
          </a:p>
          <a:p>
            <a:pPr marL="342900" indent="-342900">
              <a:lnSpc>
                <a:spcPct val="150000"/>
              </a:lnSpc>
              <a:buBlip>
                <a:blip r:embed="rId2"/>
              </a:buBlip>
            </a:pPr>
            <a:r>
              <a:rPr lang="en-US" altLang="zh-CN" sz="2600" dirty="0">
                <a:latin typeface="+mn-ea"/>
              </a:rPr>
              <a:t>2019</a:t>
            </a:r>
            <a:r>
              <a:rPr lang="zh-CN" altLang="en-US" sz="2600" dirty="0">
                <a:latin typeface="+mn-ea"/>
              </a:rPr>
              <a:t>年</a:t>
            </a:r>
            <a:r>
              <a:rPr lang="en-US" altLang="zh-CN" sz="2600" dirty="0">
                <a:latin typeface="+mn-ea"/>
              </a:rPr>
              <a:t>1</a:t>
            </a:r>
            <a:r>
              <a:rPr lang="zh-CN" altLang="en-US" sz="2600" dirty="0">
                <a:latin typeface="+mn-ea"/>
              </a:rPr>
              <a:t>月</a:t>
            </a:r>
            <a:r>
              <a:rPr lang="en-US" altLang="zh-CN" sz="2600" dirty="0">
                <a:latin typeface="+mn-ea"/>
              </a:rPr>
              <a:t>25</a:t>
            </a:r>
            <a:r>
              <a:rPr lang="zh-CN" altLang="en-US" sz="2600" dirty="0">
                <a:latin typeface="+mn-ea"/>
              </a:rPr>
              <a:t>日</a:t>
            </a:r>
            <a:r>
              <a:rPr lang="en-US" altLang="zh-CN" sz="2600" dirty="0">
                <a:latin typeface="+mn-ea"/>
              </a:rPr>
              <a:t>B</a:t>
            </a:r>
            <a:r>
              <a:rPr lang="zh-CN" altLang="en-US" sz="2600" dirty="0">
                <a:latin typeface="+mn-ea"/>
              </a:rPr>
              <a:t>超：子宫内膜</a:t>
            </a:r>
            <a:r>
              <a:rPr lang="en-US" altLang="zh-CN" sz="2600" dirty="0">
                <a:latin typeface="+mn-ea"/>
              </a:rPr>
              <a:t>C</a:t>
            </a:r>
            <a:r>
              <a:rPr lang="zh-CN" altLang="en-US" sz="2600" dirty="0">
                <a:latin typeface="+mn-ea"/>
              </a:rPr>
              <a:t>型，厚度</a:t>
            </a:r>
            <a:r>
              <a:rPr lang="en-US" altLang="zh-CN" sz="2600" dirty="0">
                <a:latin typeface="+mn-ea"/>
              </a:rPr>
              <a:t>13mm</a:t>
            </a:r>
            <a:r>
              <a:rPr lang="zh-CN" altLang="en-US" sz="2600" dirty="0">
                <a:latin typeface="+mn-ea"/>
              </a:rPr>
              <a:t>，宫内未见明显妊娠囊，右附件可见一半囊实包块</a:t>
            </a:r>
            <a:r>
              <a:rPr lang="en-US" altLang="zh-CN" sz="2600" dirty="0">
                <a:latin typeface="+mn-ea"/>
              </a:rPr>
              <a:t>13</a:t>
            </a:r>
            <a:r>
              <a:rPr lang="zh-CN" altLang="en-US" sz="2600" dirty="0">
                <a:latin typeface="+mn-ea"/>
              </a:rPr>
              <a:t>*</a:t>
            </a:r>
            <a:r>
              <a:rPr lang="en-US" altLang="zh-CN" sz="2600" dirty="0">
                <a:latin typeface="+mn-ea"/>
              </a:rPr>
              <a:t>11mm</a:t>
            </a:r>
            <a:r>
              <a:rPr lang="zh-CN" altLang="en-US" sz="2600" dirty="0">
                <a:latin typeface="+mn-ea"/>
              </a:rPr>
              <a:t>；</a:t>
            </a:r>
            <a:endParaRPr lang="en-US" altLang="zh-CN" sz="2600" dirty="0">
              <a:latin typeface="+mn-ea"/>
            </a:endParaRPr>
          </a:p>
          <a:p>
            <a:pPr marL="342900" indent="-342900">
              <a:lnSpc>
                <a:spcPct val="150000"/>
              </a:lnSpc>
              <a:buBlip>
                <a:blip r:embed="rId2"/>
              </a:buBlip>
            </a:pPr>
            <a:r>
              <a:rPr lang="en-US" altLang="zh-CN" sz="2600" dirty="0">
                <a:latin typeface="+mn-ea"/>
              </a:rPr>
              <a:t>2019</a:t>
            </a:r>
            <a:r>
              <a:rPr lang="zh-CN" altLang="en-US" sz="2600" dirty="0">
                <a:latin typeface="+mn-ea"/>
              </a:rPr>
              <a:t>年</a:t>
            </a:r>
            <a:r>
              <a:rPr lang="en-US" altLang="zh-CN" sz="2600" dirty="0">
                <a:latin typeface="+mn-ea"/>
              </a:rPr>
              <a:t>1</a:t>
            </a:r>
            <a:r>
              <a:rPr lang="zh-CN" altLang="en-US" sz="2600" dirty="0">
                <a:latin typeface="+mn-ea"/>
              </a:rPr>
              <a:t>月</a:t>
            </a:r>
            <a:r>
              <a:rPr lang="en-US" altLang="zh-CN" sz="2600" dirty="0">
                <a:latin typeface="+mn-ea"/>
              </a:rPr>
              <a:t>26</a:t>
            </a:r>
            <a:r>
              <a:rPr lang="zh-CN" altLang="en-US" sz="2600" dirty="0">
                <a:latin typeface="+mn-ea"/>
              </a:rPr>
              <a:t>日腹腔镜：右输卵管壶腹部妊娠，予右输卵管切开取胚修补术。</a:t>
            </a:r>
          </a:p>
          <a:p>
            <a:endParaRPr lang="en-US" altLang="zh-CN"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left)">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253331"/>
            <a:ext cx="10515600" cy="4351338"/>
          </a:xfrm>
        </p:spPr>
        <p:txBody>
          <a:bodyPr>
            <a:noAutofit/>
          </a:bodyPr>
          <a:lstStyle/>
          <a:p>
            <a:pPr>
              <a:lnSpc>
                <a:spcPct val="150000"/>
              </a:lnSpc>
              <a:buBlip>
                <a:blip r:embed="rId2"/>
              </a:buBlip>
            </a:pPr>
            <a:r>
              <a:rPr lang="zh-CN" altLang="en-US" sz="2400" dirty="0"/>
              <a:t>王</a:t>
            </a:r>
            <a:r>
              <a:rPr lang="en-US" altLang="zh-CN" sz="2400" dirty="0"/>
              <a:t>XX</a:t>
            </a:r>
            <a:r>
              <a:rPr lang="zh-CN" altLang="en-US" sz="2400" dirty="0"/>
              <a:t>，</a:t>
            </a:r>
            <a:r>
              <a:rPr lang="en-US" altLang="zh-CN" sz="2400" dirty="0"/>
              <a:t>32</a:t>
            </a:r>
            <a:r>
              <a:rPr lang="zh-CN" altLang="en-US" sz="2400" dirty="0"/>
              <a:t>岁，结婚</a:t>
            </a:r>
            <a:r>
              <a:rPr lang="en-US" altLang="zh-CN" sz="2400" dirty="0"/>
              <a:t>3</a:t>
            </a:r>
            <a:r>
              <a:rPr lang="zh-CN" altLang="en-US" sz="2400" dirty="0"/>
              <a:t>年，未避孕未孕；</a:t>
            </a:r>
            <a:endParaRPr lang="en-US" altLang="zh-CN" sz="2400" dirty="0"/>
          </a:p>
          <a:p>
            <a:pPr>
              <a:lnSpc>
                <a:spcPct val="150000"/>
              </a:lnSpc>
              <a:buBlip>
                <a:blip r:embed="rId2"/>
              </a:buBlip>
            </a:pPr>
            <a:r>
              <a:rPr lang="en-US" altLang="zh-CN" sz="2400" dirty="0"/>
              <a:t>2018</a:t>
            </a:r>
            <a:r>
              <a:rPr lang="zh-CN" altLang="en-US" sz="2400" dirty="0"/>
              <a:t>年</a:t>
            </a:r>
            <a:r>
              <a:rPr lang="en-US" altLang="zh-CN" sz="2400" dirty="0"/>
              <a:t>2-4</a:t>
            </a:r>
            <a:r>
              <a:rPr lang="zh-CN" altLang="en-US" sz="2400" dirty="0"/>
              <a:t>月外院行夫精人工授精</a:t>
            </a:r>
            <a:r>
              <a:rPr lang="en-US" altLang="zh-CN" sz="2400" dirty="0"/>
              <a:t>3</a:t>
            </a:r>
            <a:r>
              <a:rPr lang="zh-CN" altLang="en-US" sz="2400" dirty="0"/>
              <a:t>个周期，均未孕；</a:t>
            </a:r>
            <a:endParaRPr lang="en-US" altLang="zh-CN" sz="2400" dirty="0"/>
          </a:p>
          <a:p>
            <a:pPr>
              <a:lnSpc>
                <a:spcPct val="150000"/>
              </a:lnSpc>
              <a:buBlip>
                <a:blip r:embed="rId2"/>
              </a:buBlip>
            </a:pPr>
            <a:r>
              <a:rPr lang="en-US" altLang="zh-CN" sz="2400" dirty="0"/>
              <a:t>2018</a:t>
            </a:r>
            <a:r>
              <a:rPr lang="zh-CN" altLang="en-US" sz="2400" dirty="0"/>
              <a:t>年</a:t>
            </a:r>
            <a:r>
              <a:rPr lang="en-US" altLang="zh-CN" sz="2400" dirty="0"/>
              <a:t>8</a:t>
            </a:r>
            <a:r>
              <a:rPr lang="zh-CN" altLang="en-US" sz="2400" dirty="0"/>
              <a:t>月外院宫腔镜下行多发性子宫内膜息肉刮除术，病理示：子宫内膜呈增殖改变伴局部息肉样增生；</a:t>
            </a:r>
            <a:endParaRPr lang="en-US" altLang="zh-CN" sz="2400" dirty="0"/>
          </a:p>
          <a:p>
            <a:pPr>
              <a:lnSpc>
                <a:spcPct val="150000"/>
              </a:lnSpc>
              <a:buBlip>
                <a:blip r:embed="rId2"/>
              </a:buBlip>
            </a:pPr>
            <a:r>
              <a:rPr lang="en-US" altLang="zh-CN" sz="2400" dirty="0"/>
              <a:t>2108</a:t>
            </a:r>
            <a:r>
              <a:rPr lang="zh-CN" altLang="en-US" sz="2400" dirty="0"/>
              <a:t>年</a:t>
            </a:r>
            <a:r>
              <a:rPr lang="en-US" altLang="zh-CN" sz="2400" dirty="0"/>
              <a:t>10</a:t>
            </a:r>
            <a:r>
              <a:rPr lang="zh-CN" altLang="en-US" sz="2400" dirty="0"/>
              <a:t>月外院</a:t>
            </a:r>
            <a:r>
              <a:rPr lang="en-US" altLang="zh-CN" sz="2400" dirty="0"/>
              <a:t>AMH</a:t>
            </a:r>
            <a:r>
              <a:rPr lang="zh-CN" altLang="en-US" sz="2400" dirty="0"/>
              <a:t>：</a:t>
            </a:r>
            <a:r>
              <a:rPr lang="en-US" altLang="zh-CN" sz="2400" dirty="0"/>
              <a:t>5.51ng/ml</a:t>
            </a:r>
            <a:r>
              <a:rPr lang="zh-CN" altLang="en-US" sz="2400" dirty="0"/>
              <a:t>；</a:t>
            </a:r>
            <a:endParaRPr lang="en-US" altLang="zh-CN" sz="2400" dirty="0"/>
          </a:p>
          <a:p>
            <a:pPr>
              <a:lnSpc>
                <a:spcPct val="150000"/>
              </a:lnSpc>
              <a:buBlip>
                <a:blip r:embed="rId2"/>
              </a:buBlip>
            </a:pPr>
            <a:r>
              <a:rPr lang="en-US" altLang="zh-CN" sz="2400" dirty="0"/>
              <a:t>2018</a:t>
            </a:r>
            <a:r>
              <a:rPr lang="zh-CN" altLang="en-US" sz="2400" dirty="0"/>
              <a:t>年</a:t>
            </a:r>
            <a:r>
              <a:rPr lang="en-US" altLang="zh-CN" sz="2400" dirty="0"/>
              <a:t>12</a:t>
            </a:r>
            <a:r>
              <a:rPr lang="zh-CN" altLang="en-US" sz="2400" dirty="0"/>
              <a:t>月</a:t>
            </a:r>
            <a:r>
              <a:rPr lang="en-US" altLang="zh-CN" sz="2400" dirty="0"/>
              <a:t>4</a:t>
            </a:r>
            <a:r>
              <a:rPr lang="zh-CN" altLang="en-US" sz="2400" dirty="0"/>
              <a:t>日</a:t>
            </a:r>
            <a:r>
              <a:rPr lang="en-US" altLang="zh-CN" sz="2400" dirty="0"/>
              <a:t>B</a:t>
            </a:r>
            <a:r>
              <a:rPr lang="zh-CN" altLang="en-US" sz="2400" dirty="0"/>
              <a:t>超示：子宫内膜</a:t>
            </a:r>
            <a:r>
              <a:rPr lang="en-US" altLang="zh-CN" sz="2400" dirty="0"/>
              <a:t>A</a:t>
            </a:r>
            <a:r>
              <a:rPr lang="zh-CN" altLang="en-US" sz="2400" dirty="0"/>
              <a:t>型，厚度</a:t>
            </a:r>
            <a:r>
              <a:rPr lang="en-US" altLang="zh-CN" sz="2400" dirty="0"/>
              <a:t>7mm</a:t>
            </a:r>
            <a:r>
              <a:rPr lang="zh-CN" altLang="en-US" sz="2400" dirty="0"/>
              <a:t>，右卵巢小卵泡</a:t>
            </a:r>
            <a:r>
              <a:rPr lang="en-US" altLang="zh-CN" sz="2400" dirty="0"/>
              <a:t>5</a:t>
            </a:r>
            <a:r>
              <a:rPr lang="zh-CN" altLang="en-US" sz="2400" dirty="0"/>
              <a:t>个，左卵巢小卵泡</a:t>
            </a:r>
            <a:r>
              <a:rPr lang="en-US" altLang="zh-CN" sz="2400" dirty="0"/>
              <a:t>6</a:t>
            </a:r>
            <a:r>
              <a:rPr lang="zh-CN" altLang="en-US" sz="2400" dirty="0"/>
              <a:t>个，双侧卵巢巧克力囊肿；</a:t>
            </a:r>
            <a:endParaRPr lang="en-US" altLang="zh-CN" sz="2400" dirty="0"/>
          </a:p>
          <a:p>
            <a:pPr>
              <a:lnSpc>
                <a:spcPct val="150000"/>
              </a:lnSpc>
              <a:buBlip>
                <a:blip r:embed="rId2"/>
              </a:buBlip>
            </a:pPr>
            <a:r>
              <a:rPr lang="zh-CN" altLang="en-US" sz="2400" dirty="0"/>
              <a:t>男方</a:t>
            </a:r>
            <a:r>
              <a:rPr lang="en-US" altLang="zh-CN" sz="2400" dirty="0"/>
              <a:t>2018</a:t>
            </a:r>
            <a:r>
              <a:rPr lang="zh-CN" altLang="en-US" sz="2400" dirty="0"/>
              <a:t>年外院精液常规检查示：未见异常。</a:t>
            </a:r>
          </a:p>
        </p:txBody>
      </p:sp>
      <p:sp>
        <p:nvSpPr>
          <p:cNvPr id="4" name="带形: 上凸 3"/>
          <p:cNvSpPr/>
          <p:nvPr/>
        </p:nvSpPr>
        <p:spPr>
          <a:xfrm>
            <a:off x="3946358" y="249630"/>
            <a:ext cx="3840480" cy="1003701"/>
          </a:xfrm>
          <a:prstGeom prst="ribbon2">
            <a:avLst/>
          </a:prstGeom>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scene3d>
            <a:camera prst="perspectiveRelaxed"/>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rPr>
              <a:t>病例二</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buBlip>
                <a:blip r:embed="rId2"/>
              </a:buBlip>
            </a:pPr>
            <a:r>
              <a:rPr lang="zh-CN" altLang="en-US" sz="2400" dirty="0">
                <a:latin typeface="+mn-ea"/>
                <a:sym typeface="+mn-ea"/>
              </a:rPr>
              <a:t>初步诊断：</a:t>
            </a:r>
            <a:endParaRPr lang="en-US" altLang="zh-CN" sz="2400" dirty="0">
              <a:latin typeface="+mn-ea"/>
              <a:sym typeface="+mn-ea"/>
            </a:endParaRPr>
          </a:p>
          <a:p>
            <a:pPr marL="514350" indent="-514350">
              <a:lnSpc>
                <a:spcPct val="150000"/>
              </a:lnSpc>
              <a:buFont typeface="+mj-ea"/>
              <a:buAutoNum type="circleNumDbPlain"/>
            </a:pPr>
            <a:r>
              <a:rPr lang="zh-CN" altLang="en-US" sz="2400" dirty="0">
                <a:latin typeface="+mn-ea"/>
                <a:sym typeface="+mn-ea"/>
              </a:rPr>
              <a:t>原发性不孕症</a:t>
            </a:r>
            <a:endParaRPr lang="en-US" altLang="zh-CN" sz="2400" dirty="0">
              <a:latin typeface="+mn-ea"/>
              <a:sym typeface="+mn-ea"/>
            </a:endParaRPr>
          </a:p>
          <a:p>
            <a:pPr marL="514350" indent="-514350">
              <a:lnSpc>
                <a:spcPct val="150000"/>
              </a:lnSpc>
              <a:buFont typeface="+mj-ea"/>
              <a:buAutoNum type="circleNumDbPlain"/>
            </a:pPr>
            <a:r>
              <a:rPr lang="zh-CN" altLang="en-US" sz="2400" dirty="0">
                <a:latin typeface="+mn-ea"/>
                <a:sym typeface="+mn-ea"/>
              </a:rPr>
              <a:t>多发性子宫内膜息肉刮除术后</a:t>
            </a:r>
            <a:endParaRPr lang="en-US" altLang="zh-CN" sz="2400" dirty="0">
              <a:latin typeface="+mn-ea"/>
              <a:sym typeface="+mn-ea"/>
            </a:endParaRPr>
          </a:p>
          <a:p>
            <a:pPr marL="514350" indent="-514350">
              <a:lnSpc>
                <a:spcPct val="150000"/>
              </a:lnSpc>
              <a:buFont typeface="+mj-ea"/>
              <a:buAutoNum type="circleNumDbPlain"/>
            </a:pPr>
            <a:r>
              <a:rPr lang="zh-CN" altLang="en-US" sz="2400" dirty="0">
                <a:latin typeface="+mn-ea"/>
              </a:rPr>
              <a:t>双侧卵巢巧克力囊肿</a:t>
            </a:r>
            <a:endParaRPr lang="zh-CN" altLang="en-US" sz="2400" dirty="0">
              <a:latin typeface="+mn-ea"/>
              <a:sym typeface="+mn-ea"/>
            </a:endParaRPr>
          </a:p>
          <a:p>
            <a:pPr>
              <a:lnSpc>
                <a:spcPct val="150000"/>
              </a:lnSpc>
              <a:buBlip>
                <a:blip r:embed="rId2"/>
              </a:buBlip>
            </a:pPr>
            <a:r>
              <a:rPr lang="zh-CN" altLang="en-US" sz="2400" dirty="0">
                <a:latin typeface="+mn-ea"/>
              </a:rPr>
              <a:t>拟行</a:t>
            </a:r>
            <a:r>
              <a:rPr lang="en-US" altLang="zh-CN" sz="2400" dirty="0">
                <a:latin typeface="+mn-ea"/>
              </a:rPr>
              <a:t>IVF-ET</a:t>
            </a:r>
            <a:r>
              <a:rPr lang="zh-CN" altLang="en-US" sz="2400" dirty="0">
                <a:latin typeface="+mn-ea"/>
              </a:rPr>
              <a:t>（</a:t>
            </a:r>
            <a:r>
              <a:rPr lang="en-US" altLang="zh-CN" sz="2400" dirty="0" err="1">
                <a:latin typeface="+mn-ea"/>
              </a:rPr>
              <a:t>GnRHa</a:t>
            </a:r>
            <a:r>
              <a:rPr lang="zh-CN" altLang="en-US" sz="2400" dirty="0">
                <a:latin typeface="+mn-ea"/>
              </a:rPr>
              <a:t>超长降调方案）</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王苗苗"/>
          <p:cNvPicPr>
            <a:picLocks noGrp="1" noChangeAspect="1"/>
          </p:cNvPicPr>
          <p:nvPr>
            <p:ph idx="1"/>
          </p:nvPr>
        </p:nvPicPr>
        <p:blipFill>
          <a:blip r:embed="rId3"/>
          <a:srcRect l="2350" t="6449" r="3141" b="22923"/>
          <a:stretch>
            <a:fillRect/>
          </a:stretch>
        </p:blipFill>
        <p:spPr>
          <a:xfrm>
            <a:off x="130175" y="440690"/>
            <a:ext cx="11931015" cy="597535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lnSpc>
                <a:spcPct val="150000"/>
              </a:lnSpc>
              <a:buBlip>
                <a:blip r:embed="rId2"/>
              </a:buBlip>
            </a:pPr>
            <a:r>
              <a:rPr lang="en-US" altLang="zh-CN" sz="2400" dirty="0">
                <a:latin typeface="+mn-ea"/>
              </a:rPr>
              <a:t>2019</a:t>
            </a:r>
            <a:r>
              <a:rPr lang="zh-CN" altLang="en-US" sz="2400" dirty="0">
                <a:latin typeface="+mn-ea"/>
              </a:rPr>
              <a:t>年</a:t>
            </a:r>
            <a:r>
              <a:rPr lang="en-US" altLang="zh-CN" sz="2400" dirty="0">
                <a:latin typeface="+mn-ea"/>
              </a:rPr>
              <a:t>4</a:t>
            </a:r>
            <a:r>
              <a:rPr lang="zh-CN" altLang="en-US" sz="2400" dirty="0">
                <a:latin typeface="+mn-ea"/>
              </a:rPr>
              <a:t>月</a:t>
            </a:r>
            <a:r>
              <a:rPr lang="en-US" altLang="zh-CN" sz="2400" dirty="0">
                <a:latin typeface="+mn-ea"/>
              </a:rPr>
              <a:t>9</a:t>
            </a:r>
            <a:r>
              <a:rPr lang="zh-CN" altLang="en-US" sz="2400" dirty="0">
                <a:latin typeface="+mn-ea"/>
              </a:rPr>
              <a:t>日</a:t>
            </a:r>
            <a:r>
              <a:rPr lang="en-US" altLang="zh-CN" sz="2400" dirty="0">
                <a:latin typeface="+mn-ea"/>
              </a:rPr>
              <a:t>10AMGnRHa</a:t>
            </a:r>
            <a:r>
              <a:rPr lang="zh-CN" altLang="en-US" sz="2400" dirty="0">
                <a:latin typeface="+mn-ea"/>
              </a:rPr>
              <a:t>扳机后</a:t>
            </a:r>
            <a:r>
              <a:rPr lang="en-US" altLang="zh-CN" sz="2400" dirty="0">
                <a:latin typeface="+mn-ea"/>
              </a:rPr>
              <a:t>12</a:t>
            </a:r>
            <a:r>
              <a:rPr lang="zh-CN" altLang="en-US" sz="2400" dirty="0">
                <a:latin typeface="+mn-ea"/>
              </a:rPr>
              <a:t>小时</a:t>
            </a:r>
            <a:endParaRPr lang="en-US" altLang="zh-CN" sz="2400" dirty="0">
              <a:latin typeface="+mn-ea"/>
            </a:endParaRPr>
          </a:p>
          <a:p>
            <a:pPr>
              <a:lnSpc>
                <a:spcPct val="150000"/>
              </a:lnSpc>
            </a:pPr>
            <a:endParaRPr lang="en-US" altLang="zh-CN" sz="2400" dirty="0">
              <a:latin typeface="+mn-ea"/>
            </a:endParaRPr>
          </a:p>
          <a:p>
            <a:pPr>
              <a:lnSpc>
                <a:spcPct val="150000"/>
              </a:lnSpc>
            </a:pPr>
            <a:endParaRPr lang="en-US" altLang="zh-CN" sz="2400" dirty="0">
              <a:latin typeface="+mn-ea"/>
            </a:endParaRPr>
          </a:p>
          <a:p>
            <a:pPr>
              <a:lnSpc>
                <a:spcPct val="150000"/>
              </a:lnSpc>
              <a:buBlip>
                <a:blip r:embed="rId2"/>
              </a:buBlip>
            </a:pPr>
            <a:r>
              <a:rPr lang="en-US" altLang="zh-CN" sz="2400" dirty="0" err="1">
                <a:latin typeface="+mn-ea"/>
              </a:rPr>
              <a:t>GnRHa</a:t>
            </a:r>
            <a:r>
              <a:rPr lang="zh-CN" altLang="en-US" sz="2400" dirty="0">
                <a:latin typeface="+mn-ea"/>
              </a:rPr>
              <a:t>扳机无效</a:t>
            </a:r>
            <a:endParaRPr lang="en-US" altLang="zh-CN" sz="2400" dirty="0">
              <a:latin typeface="+mn-ea"/>
            </a:endParaRPr>
          </a:p>
          <a:p>
            <a:pPr>
              <a:lnSpc>
                <a:spcPct val="150000"/>
              </a:lnSpc>
              <a:buBlip>
                <a:blip r:embed="rId2"/>
              </a:buBlip>
            </a:pPr>
            <a:r>
              <a:rPr lang="en-US" altLang="zh-CN" sz="2400" dirty="0" err="1">
                <a:latin typeface="+mn-ea"/>
              </a:rPr>
              <a:t>GnRHa</a:t>
            </a:r>
            <a:r>
              <a:rPr lang="zh-CN" altLang="en-US" sz="2400" dirty="0">
                <a:latin typeface="+mn-ea"/>
              </a:rPr>
              <a:t>降调方案，垂体已经去势，</a:t>
            </a:r>
            <a:r>
              <a:rPr lang="en-US" altLang="zh-CN" sz="2400" dirty="0">
                <a:latin typeface="+mn-ea"/>
              </a:rPr>
              <a:t> </a:t>
            </a:r>
            <a:r>
              <a:rPr lang="en-US" altLang="zh-CN" sz="2400" dirty="0" err="1">
                <a:latin typeface="+mn-ea"/>
              </a:rPr>
              <a:t>GnRHa</a:t>
            </a:r>
            <a:r>
              <a:rPr lang="zh-CN" altLang="en-US" sz="2400" dirty="0">
                <a:latin typeface="+mn-ea"/>
              </a:rPr>
              <a:t>扳机无法诱发内源性</a:t>
            </a:r>
            <a:r>
              <a:rPr lang="en-US" altLang="zh-CN" sz="2400" dirty="0">
                <a:latin typeface="+mn-ea"/>
              </a:rPr>
              <a:t>LH</a:t>
            </a:r>
            <a:r>
              <a:rPr lang="zh-CN" altLang="en-US" sz="2400" dirty="0">
                <a:latin typeface="+mn-ea"/>
              </a:rPr>
              <a:t>峰</a:t>
            </a:r>
            <a:endParaRPr lang="en-US" altLang="zh-CN" sz="2400" dirty="0">
              <a:latin typeface="+mn-ea"/>
            </a:endParaRPr>
          </a:p>
          <a:p>
            <a:pPr>
              <a:lnSpc>
                <a:spcPct val="150000"/>
              </a:lnSpc>
              <a:buBlip>
                <a:blip r:embed="rId2"/>
              </a:buBlip>
            </a:pPr>
            <a:r>
              <a:rPr lang="zh-CN" altLang="en-US" sz="2400" dirty="0">
                <a:latin typeface="+mn-ea"/>
              </a:rPr>
              <a:t>补救措施：当即予</a:t>
            </a:r>
            <a:r>
              <a:rPr lang="en-US" altLang="zh-CN" sz="2400" dirty="0">
                <a:latin typeface="+mn-ea"/>
              </a:rPr>
              <a:t>HCG 10000IU </a:t>
            </a:r>
            <a:r>
              <a:rPr lang="zh-CN" altLang="en-US" sz="2400" dirty="0">
                <a:latin typeface="+mn-ea"/>
              </a:rPr>
              <a:t>肌注，推迟取卵手术时间</a:t>
            </a:r>
          </a:p>
        </p:txBody>
      </p:sp>
      <p:graphicFrame>
        <p:nvGraphicFramePr>
          <p:cNvPr id="4" name="表格 4"/>
          <p:cNvGraphicFramePr>
            <a:graphicFrameLocks noGrp="1"/>
          </p:cNvGraphicFramePr>
          <p:nvPr>
            <p:extLst>
              <p:ext uri="{D42A27DB-BD31-4B8C-83A1-F6EECF244321}">
                <p14:modId xmlns:p14="http://schemas.microsoft.com/office/powerpoint/2010/main" val="2906054834"/>
              </p:ext>
            </p:extLst>
          </p:nvPr>
        </p:nvGraphicFramePr>
        <p:xfrm>
          <a:off x="1136850" y="2687320"/>
          <a:ext cx="8127999" cy="7416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0000"/>
                    </a:ext>
                  </a:extLst>
                </a:gridCol>
                <a:gridCol w="2709333">
                  <a:extLst>
                    <a:ext uri="{9D8B030D-6E8A-4147-A177-3AD203B41FA5}">
                      <a16:colId xmlns:a16="http://schemas.microsoft.com/office/drawing/2014/main" val="20001"/>
                    </a:ext>
                  </a:extLst>
                </a:gridCol>
                <a:gridCol w="2709333">
                  <a:extLst>
                    <a:ext uri="{9D8B030D-6E8A-4147-A177-3AD203B41FA5}">
                      <a16:colId xmlns:a16="http://schemas.microsoft.com/office/drawing/2014/main" val="20002"/>
                    </a:ext>
                  </a:extLst>
                </a:gridCol>
              </a:tblGrid>
              <a:tr h="370840">
                <a:tc>
                  <a:txBody>
                    <a:bodyPr/>
                    <a:lstStyle/>
                    <a:p>
                      <a:r>
                        <a:rPr lang="en-US" altLang="zh-CN" dirty="0"/>
                        <a:t>LH</a:t>
                      </a:r>
                      <a:endParaRPr lang="zh-CN" altLang="en-US" dirty="0"/>
                    </a:p>
                  </a:txBody>
                  <a:tcPr/>
                </a:tc>
                <a:tc>
                  <a:txBody>
                    <a:bodyPr/>
                    <a:lstStyle/>
                    <a:p>
                      <a:r>
                        <a:rPr lang="en-US" altLang="zh-CN" dirty="0"/>
                        <a:t>E2</a:t>
                      </a:r>
                      <a:endParaRPr lang="zh-CN" altLang="en-US" dirty="0"/>
                    </a:p>
                  </a:txBody>
                  <a:tcPr/>
                </a:tc>
                <a:tc>
                  <a:txBody>
                    <a:bodyPr/>
                    <a:lstStyle/>
                    <a:p>
                      <a:r>
                        <a:rPr lang="en-US" altLang="zh-CN" dirty="0"/>
                        <a:t>P</a:t>
                      </a:r>
                      <a:endParaRPr lang="zh-CN" altLang="en-US" dirty="0"/>
                    </a:p>
                  </a:txBody>
                  <a:tcPr/>
                </a:tc>
                <a:extLst>
                  <a:ext uri="{0D108BD9-81ED-4DB2-BD59-A6C34878D82A}">
                    <a16:rowId xmlns:a16="http://schemas.microsoft.com/office/drawing/2014/main" val="10000"/>
                  </a:ext>
                </a:extLst>
              </a:tr>
              <a:tr h="370840">
                <a:tc>
                  <a:txBody>
                    <a:bodyPr/>
                    <a:lstStyle/>
                    <a:p>
                      <a:r>
                        <a:rPr lang="en-US" altLang="zh-CN" dirty="0" smtClean="0"/>
                        <a:t>1.79mIU/ml</a:t>
                      </a:r>
                      <a:endParaRPr lang="zh-CN" altLang="en-US" dirty="0"/>
                    </a:p>
                  </a:txBody>
                  <a:tcPr/>
                </a:tc>
                <a:tc>
                  <a:txBody>
                    <a:bodyPr/>
                    <a:lstStyle/>
                    <a:p>
                      <a:r>
                        <a:rPr lang="en-US" altLang="zh-CN" dirty="0" smtClean="0"/>
                        <a:t>6431pg/ml</a:t>
                      </a:r>
                      <a:endParaRPr lang="zh-CN" altLang="en-US" dirty="0"/>
                    </a:p>
                  </a:txBody>
                  <a:tcPr/>
                </a:tc>
                <a:tc>
                  <a:txBody>
                    <a:bodyPr/>
                    <a:lstStyle/>
                    <a:p>
                      <a:r>
                        <a:rPr lang="en-US" altLang="zh-CN" dirty="0" smtClean="0"/>
                        <a:t>0.97ng/ml</a:t>
                      </a:r>
                      <a:endParaRPr lang="zh-CN" altLang="en-US" dirty="0"/>
                    </a:p>
                  </a:txBody>
                  <a:tcPr/>
                </a:tc>
                <a:extLst>
                  <a:ext uri="{0D108BD9-81ED-4DB2-BD59-A6C34878D82A}">
                    <a16:rowId xmlns:a16="http://schemas.microsoft.com/office/drawing/2014/main" val="10001"/>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图片包含 游戏机, 文字&#10;&#10;描述已自动生成"/>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24480" y="1577802"/>
            <a:ext cx="7609946" cy="5181944"/>
          </a:xfrm>
        </p:spPr>
      </p:pic>
      <p:cxnSp>
        <p:nvCxnSpPr>
          <p:cNvPr id="7" name="直接箭头连接符 6"/>
          <p:cNvCxnSpPr/>
          <p:nvPr/>
        </p:nvCxnSpPr>
        <p:spPr>
          <a:xfrm>
            <a:off x="8666061" y="5467928"/>
            <a:ext cx="985939"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9670332" y="5329428"/>
            <a:ext cx="1289323" cy="276999"/>
          </a:xfrm>
          <a:prstGeom prst="rect">
            <a:avLst/>
          </a:prstGeom>
          <a:noFill/>
        </p:spPr>
        <p:txBody>
          <a:bodyPr wrap="square" rtlCol="0">
            <a:spAutoFit/>
          </a:bodyPr>
          <a:lstStyle/>
          <a:p>
            <a:r>
              <a:rPr lang="en-US" altLang="zh-CN" sz="1200" b="1" dirty="0">
                <a:latin typeface="微软雅黑" panose="020B0503020204020204" pitchFamily="34" charset="-122"/>
                <a:ea typeface="微软雅黑" panose="020B0503020204020204" pitchFamily="34" charset="-122"/>
              </a:rPr>
              <a:t>Circulation</a:t>
            </a:r>
            <a:endParaRPr lang="zh-CN" altLang="en-US" sz="1200" b="1" dirty="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两细胞两促性腺激素学说</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lnSpc>
                <a:spcPct val="150000"/>
              </a:lnSpc>
              <a:buBlip>
                <a:blip r:embed="rId2"/>
              </a:buBlip>
            </a:pPr>
            <a:r>
              <a:rPr lang="en-US" altLang="zh-CN" sz="2400" dirty="0">
                <a:latin typeface="+mn-ea"/>
              </a:rPr>
              <a:t>2019</a:t>
            </a:r>
            <a:r>
              <a:rPr lang="zh-CN" altLang="en-US" sz="2400" dirty="0">
                <a:latin typeface="+mn-ea"/>
              </a:rPr>
              <a:t>年</a:t>
            </a:r>
            <a:r>
              <a:rPr lang="en-US" altLang="zh-CN" sz="2400" dirty="0">
                <a:latin typeface="+mn-ea"/>
              </a:rPr>
              <a:t>4</a:t>
            </a:r>
            <a:r>
              <a:rPr lang="zh-CN" altLang="en-US" sz="2400" dirty="0">
                <a:latin typeface="+mn-ea"/>
              </a:rPr>
              <a:t>月</a:t>
            </a:r>
            <a:r>
              <a:rPr lang="en-US" altLang="zh-CN" sz="2400" dirty="0">
                <a:latin typeface="+mn-ea"/>
              </a:rPr>
              <a:t>10</a:t>
            </a:r>
            <a:r>
              <a:rPr lang="zh-CN" altLang="en-US" sz="2400" dirty="0">
                <a:latin typeface="+mn-ea"/>
              </a:rPr>
              <a:t>日</a:t>
            </a:r>
            <a:r>
              <a:rPr lang="en-US" altLang="zh-CN" sz="2400" dirty="0">
                <a:latin typeface="+mn-ea"/>
              </a:rPr>
              <a:t>10PM</a:t>
            </a:r>
            <a:r>
              <a:rPr lang="zh-CN" altLang="en-US" sz="2400" dirty="0">
                <a:latin typeface="+mn-ea"/>
              </a:rPr>
              <a:t>取卵</a:t>
            </a:r>
            <a:endParaRPr lang="en-US" altLang="zh-CN" sz="2400" dirty="0">
              <a:latin typeface="+mn-ea"/>
            </a:endParaRPr>
          </a:p>
          <a:p>
            <a:pPr>
              <a:lnSpc>
                <a:spcPct val="150000"/>
              </a:lnSpc>
              <a:buBlip>
                <a:blip r:embed="rId2"/>
              </a:buBlip>
            </a:pPr>
            <a:r>
              <a:rPr lang="zh-CN" altLang="en-US" sz="2400" dirty="0">
                <a:latin typeface="+mn-ea"/>
              </a:rPr>
              <a:t>获卵</a:t>
            </a:r>
            <a:r>
              <a:rPr lang="en-US" altLang="zh-CN" sz="2400" dirty="0">
                <a:latin typeface="+mn-ea"/>
              </a:rPr>
              <a:t>19</a:t>
            </a:r>
            <a:r>
              <a:rPr lang="zh-CN" altLang="en-US" sz="2400" dirty="0">
                <a:latin typeface="+mn-ea"/>
              </a:rPr>
              <a:t>个，</a:t>
            </a:r>
            <a:r>
              <a:rPr lang="en-US" altLang="zh-CN" sz="2400" dirty="0">
                <a:latin typeface="+mn-ea"/>
              </a:rPr>
              <a:t>MII15</a:t>
            </a:r>
            <a:r>
              <a:rPr lang="zh-CN" altLang="en-US" sz="2400" dirty="0">
                <a:latin typeface="+mn-ea"/>
              </a:rPr>
              <a:t>个，</a:t>
            </a:r>
            <a:r>
              <a:rPr lang="en-US" altLang="zh-CN" sz="2400" dirty="0">
                <a:latin typeface="+mn-ea"/>
              </a:rPr>
              <a:t>IVF</a:t>
            </a:r>
            <a:r>
              <a:rPr lang="zh-CN" altLang="en-US" sz="2400" dirty="0">
                <a:latin typeface="+mn-ea"/>
              </a:rPr>
              <a:t>受精</a:t>
            </a:r>
            <a:r>
              <a:rPr lang="en-US" altLang="zh-CN" sz="2400" dirty="0">
                <a:latin typeface="+mn-ea"/>
              </a:rPr>
              <a:t>15</a:t>
            </a:r>
            <a:r>
              <a:rPr lang="zh-CN" altLang="en-US" sz="2400" dirty="0">
                <a:latin typeface="+mn-ea"/>
              </a:rPr>
              <a:t>个，冷冻</a:t>
            </a:r>
            <a:r>
              <a:rPr lang="en-US" altLang="zh-CN" sz="2400" dirty="0">
                <a:latin typeface="+mn-ea"/>
              </a:rPr>
              <a:t>7</a:t>
            </a:r>
            <a:r>
              <a:rPr lang="zh-CN" altLang="en-US" sz="2400" dirty="0">
                <a:latin typeface="+mn-ea"/>
              </a:rPr>
              <a:t>个囊胚</a:t>
            </a:r>
          </a:p>
          <a:p>
            <a:pPr>
              <a:lnSpc>
                <a:spcPct val="150000"/>
              </a:lnSpc>
              <a:buBlip>
                <a:blip r:embed="rId2"/>
              </a:buBlip>
            </a:pPr>
            <a:r>
              <a:rPr lang="en-US" altLang="zh-CN" sz="2400" dirty="0">
                <a:latin typeface="+mn-ea"/>
              </a:rPr>
              <a:t>2019</a:t>
            </a:r>
            <a:r>
              <a:rPr lang="zh-CN" altLang="en-US" sz="2400" dirty="0">
                <a:latin typeface="+mn-ea"/>
              </a:rPr>
              <a:t>年</a:t>
            </a:r>
            <a:r>
              <a:rPr lang="en-US" altLang="zh-CN" sz="2400" dirty="0">
                <a:latin typeface="+mn-ea"/>
              </a:rPr>
              <a:t>7</a:t>
            </a:r>
            <a:r>
              <a:rPr lang="zh-CN" altLang="en-US" sz="2400" dirty="0">
                <a:latin typeface="+mn-ea"/>
              </a:rPr>
              <a:t>月</a:t>
            </a:r>
            <a:r>
              <a:rPr lang="en-US" altLang="zh-CN" sz="2400" dirty="0">
                <a:latin typeface="+mn-ea"/>
              </a:rPr>
              <a:t>1</a:t>
            </a:r>
            <a:r>
              <a:rPr lang="zh-CN" altLang="en-US" sz="2400" dirty="0">
                <a:latin typeface="+mn-ea"/>
              </a:rPr>
              <a:t>日冷冻移植一个囊胚</a:t>
            </a:r>
            <a:r>
              <a:rPr lang="en-US" altLang="zh-CN" sz="2400" dirty="0">
                <a:latin typeface="+mn-ea"/>
              </a:rPr>
              <a:t>4BB</a:t>
            </a:r>
            <a:r>
              <a:rPr lang="zh-CN" altLang="en-US" sz="2400" dirty="0">
                <a:latin typeface="+mn-ea"/>
              </a:rPr>
              <a:t>，单胎妊娠，现继续妊娠中</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总结</a:t>
            </a:r>
          </a:p>
        </p:txBody>
      </p:sp>
      <p:sp>
        <p:nvSpPr>
          <p:cNvPr id="3" name="内容占位符 2"/>
          <p:cNvSpPr>
            <a:spLocks noGrp="1"/>
          </p:cNvSpPr>
          <p:nvPr>
            <p:ph idx="1"/>
          </p:nvPr>
        </p:nvSpPr>
        <p:spPr/>
        <p:txBody>
          <a:bodyPr/>
          <a:lstStyle/>
          <a:p>
            <a:pPr>
              <a:lnSpc>
                <a:spcPct val="150000"/>
              </a:lnSpc>
            </a:pPr>
            <a:r>
              <a:rPr lang="zh-CN" altLang="en-US" dirty="0">
                <a:latin typeface="+mn-ea"/>
              </a:rPr>
              <a:t>卵泡的生长发育周期，伴随着性激素周期性波动，从而形成了一个完整的分泌周期；</a:t>
            </a:r>
            <a:endParaRPr lang="en-US" altLang="zh-CN" dirty="0">
              <a:latin typeface="+mn-ea"/>
            </a:endParaRPr>
          </a:p>
          <a:p>
            <a:pPr>
              <a:lnSpc>
                <a:spcPct val="150000"/>
              </a:lnSpc>
            </a:pPr>
            <a:r>
              <a:rPr lang="zh-CN" altLang="en-US" dirty="0">
                <a:latin typeface="+mn-ea"/>
              </a:rPr>
              <a:t>各个时期的性激素水平都能反映出卵泡当个阶段生长发育的情况，有助于我们更好的了解和预测卵泡的状态；</a:t>
            </a:r>
            <a:endParaRPr lang="en-US" altLang="zh-CN" dirty="0">
              <a:latin typeface="+mn-ea"/>
            </a:endParaRPr>
          </a:p>
          <a:p>
            <a:pPr>
              <a:lnSpc>
                <a:spcPct val="150000"/>
              </a:lnSpc>
            </a:pPr>
            <a:r>
              <a:rPr lang="zh-CN" altLang="en-US" dirty="0">
                <a:latin typeface="+mn-ea"/>
              </a:rPr>
              <a:t>超促排卵方案的不同，会带来不同的激素水平变化，掌握好各种超促排卵方案的特点，有利于我们为病患获得更多可利用卵子。</a:t>
            </a:r>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object 2"/>
          <p:cNvSpPr/>
          <p:nvPr/>
        </p:nvSpPr>
        <p:spPr>
          <a:xfrm>
            <a:off x="617223" y="760791"/>
            <a:ext cx="10953750" cy="1111250"/>
          </a:xfrm>
          <a:custGeom>
            <a:avLst/>
            <a:gdLst/>
            <a:ahLst/>
            <a:cxnLst/>
            <a:rect l="l" t="t" r="r" b="b"/>
            <a:pathLst>
              <a:path w="9128125" h="1111250">
                <a:moveTo>
                  <a:pt x="0" y="0"/>
                </a:moveTo>
                <a:lnTo>
                  <a:pt x="9128125" y="0"/>
                </a:lnTo>
                <a:lnTo>
                  <a:pt x="9128125" y="1111250"/>
                </a:lnTo>
                <a:lnTo>
                  <a:pt x="0" y="1111250"/>
                </a:lnTo>
                <a:lnTo>
                  <a:pt x="0" y="0"/>
                </a:lnTo>
                <a:close/>
              </a:path>
            </a:pathLst>
          </a:custGeom>
          <a:solidFill>
            <a:srgbClr val="FFFFFF"/>
          </a:solidFill>
        </p:spPr>
        <p:txBody>
          <a:bodyPr wrap="square" lIns="0" tIns="0" rIns="0" bIns="0" rtlCol="0"/>
          <a:lstStyle/>
          <a:p>
            <a:endParaRPr sz="2160"/>
          </a:p>
        </p:txBody>
      </p:sp>
      <p:sp>
        <p:nvSpPr>
          <p:cNvPr id="5" name="object 3"/>
          <p:cNvSpPr/>
          <p:nvPr/>
        </p:nvSpPr>
        <p:spPr>
          <a:xfrm>
            <a:off x="617223" y="657226"/>
            <a:ext cx="10953750" cy="1111250"/>
          </a:xfrm>
          <a:custGeom>
            <a:avLst/>
            <a:gdLst/>
            <a:ahLst/>
            <a:cxnLst/>
            <a:rect l="l" t="t" r="r" b="b"/>
            <a:pathLst>
              <a:path w="9128125" h="1111250">
                <a:moveTo>
                  <a:pt x="0" y="0"/>
                </a:moveTo>
                <a:lnTo>
                  <a:pt x="9128125" y="0"/>
                </a:lnTo>
                <a:lnTo>
                  <a:pt x="9128125" y="1111250"/>
                </a:lnTo>
                <a:lnTo>
                  <a:pt x="0" y="1111250"/>
                </a:lnTo>
                <a:lnTo>
                  <a:pt x="0" y="0"/>
                </a:lnTo>
                <a:close/>
              </a:path>
            </a:pathLst>
          </a:custGeom>
          <a:ln w="12700">
            <a:solidFill>
              <a:srgbClr val="FFFFFF"/>
            </a:solidFill>
          </a:ln>
        </p:spPr>
        <p:txBody>
          <a:bodyPr wrap="square" lIns="0" tIns="0" rIns="0" bIns="0" rtlCol="0"/>
          <a:lstStyle/>
          <a:p>
            <a:endParaRPr sz="2160"/>
          </a:p>
        </p:txBody>
      </p:sp>
      <p:sp>
        <p:nvSpPr>
          <p:cNvPr id="6" name="object 4"/>
          <p:cNvSpPr/>
          <p:nvPr/>
        </p:nvSpPr>
        <p:spPr>
          <a:xfrm>
            <a:off x="872947" y="228600"/>
            <a:ext cx="6302045" cy="917448"/>
          </a:xfrm>
          <a:prstGeom prst="rect">
            <a:avLst/>
          </a:prstGeom>
          <a:blipFill>
            <a:blip r:embed="rId2" cstate="print"/>
            <a:stretch>
              <a:fillRect/>
            </a:stretch>
          </a:blipFill>
        </p:spPr>
        <p:txBody>
          <a:bodyPr wrap="square" lIns="0" tIns="0" rIns="0" bIns="0" rtlCol="0"/>
          <a:lstStyle/>
          <a:p>
            <a:endParaRPr sz="2160"/>
          </a:p>
        </p:txBody>
      </p:sp>
      <p:sp>
        <p:nvSpPr>
          <p:cNvPr id="7" name="object 5"/>
          <p:cNvSpPr/>
          <p:nvPr/>
        </p:nvSpPr>
        <p:spPr>
          <a:xfrm>
            <a:off x="989989" y="1402083"/>
            <a:ext cx="10592410" cy="48767"/>
          </a:xfrm>
          <a:prstGeom prst="rect">
            <a:avLst/>
          </a:prstGeom>
          <a:blipFill>
            <a:blip r:embed="rId3" cstate="print"/>
            <a:stretch>
              <a:fillRect/>
            </a:stretch>
          </a:blipFill>
        </p:spPr>
        <p:txBody>
          <a:bodyPr wrap="square" lIns="0" tIns="0" rIns="0" bIns="0" rtlCol="0"/>
          <a:lstStyle/>
          <a:p>
            <a:endParaRPr sz="2160"/>
          </a:p>
        </p:txBody>
      </p:sp>
      <p:pic>
        <p:nvPicPr>
          <p:cNvPr id="8" name="Picture 2" descr="C:\Users\lhj\Desktop\2015061914370101101.jpg"/>
          <p:cNvPicPr>
            <a:picLocks noChangeAspect="1" noChangeArrowheads="1"/>
          </p:cNvPicPr>
          <p:nvPr/>
        </p:nvPicPr>
        <p:blipFill>
          <a:blip r:embed="rId4" cstate="print"/>
          <a:srcRect r="-1739"/>
          <a:stretch>
            <a:fillRect/>
          </a:stretch>
        </p:blipFill>
        <p:spPr bwMode="auto">
          <a:xfrm>
            <a:off x="7524127" y="1719996"/>
            <a:ext cx="4740760" cy="1660449"/>
          </a:xfrm>
          <a:prstGeom prst="rect">
            <a:avLst/>
          </a:prstGeom>
          <a:ln>
            <a:noFill/>
          </a:ln>
          <a:effectLst>
            <a:outerShdw blurRad="292100" dist="139700" dir="2700000" algn="tl" rotWithShape="0">
              <a:srgbClr val="333333">
                <a:alpha val="65000"/>
              </a:srgbClr>
            </a:outerShdw>
          </a:effectLst>
        </p:spPr>
      </p:pic>
      <p:pic>
        <p:nvPicPr>
          <p:cNvPr id="9" name="Picture 3" descr="C:\Users\lhj\Desktop\2015072611430224224.jpg"/>
          <p:cNvPicPr>
            <a:picLocks noChangeAspect="1" noChangeArrowheads="1"/>
          </p:cNvPicPr>
          <p:nvPr/>
        </p:nvPicPr>
        <p:blipFill>
          <a:blip r:embed="rId5" cstate="print"/>
          <a:srcRect l="14350" t="28799" r="6572" b="27401"/>
          <a:stretch>
            <a:fillRect/>
          </a:stretch>
        </p:blipFill>
        <p:spPr bwMode="auto">
          <a:xfrm>
            <a:off x="7521371" y="10353"/>
            <a:ext cx="4643711" cy="1714730"/>
          </a:xfrm>
          <a:prstGeom prst="rect">
            <a:avLst/>
          </a:prstGeom>
          <a:ln>
            <a:noFill/>
          </a:ln>
          <a:effectLst>
            <a:outerShdw blurRad="292100" dist="139700" dir="2700000" algn="tl" rotWithShape="0">
              <a:srgbClr val="333333">
                <a:alpha val="65000"/>
              </a:srgbClr>
            </a:outerShdw>
          </a:effectLst>
        </p:spPr>
      </p:pic>
      <p:pic>
        <p:nvPicPr>
          <p:cNvPr id="10" name="Picture 2" descr="D:\2016-07-18三楼合照\免疫中心合照-20160725.jpg"/>
          <p:cNvPicPr>
            <a:picLocks noChangeAspect="1" noChangeArrowheads="1"/>
          </p:cNvPicPr>
          <p:nvPr/>
        </p:nvPicPr>
        <p:blipFill>
          <a:blip r:embed="rId6" cstate="print">
            <a:extLst>
              <a:ext uri="{28A0092B-C50C-407E-A947-70E740481C1C}">
                <a14:useLocalDpi xmlns:a14="http://schemas.microsoft.com/office/drawing/2010/main" val="0"/>
              </a:ext>
            </a:extLst>
          </a:blip>
          <a:srcRect t="7496" b="18933"/>
          <a:stretch>
            <a:fillRect/>
          </a:stretch>
        </p:blipFill>
        <p:spPr bwMode="auto">
          <a:xfrm>
            <a:off x="7518184" y="3380445"/>
            <a:ext cx="4673816" cy="18152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4" descr="C:\Users\lhj\Desktop\3_120801150738_1.jpg"/>
          <p:cNvPicPr>
            <a:picLocks noChangeAspect="1" noChangeArrowheads="1"/>
          </p:cNvPicPr>
          <p:nvPr/>
        </p:nvPicPr>
        <p:blipFill>
          <a:blip r:embed="rId7" cstate="print"/>
          <a:srcRect/>
          <a:stretch>
            <a:fillRect/>
          </a:stretch>
        </p:blipFill>
        <p:spPr bwMode="auto">
          <a:xfrm>
            <a:off x="1006635" y="1500820"/>
            <a:ext cx="5700267" cy="3580244"/>
          </a:xfrm>
          <a:prstGeom prst="ellipse">
            <a:avLst/>
          </a:prstGeom>
          <a:ln>
            <a:noFill/>
          </a:ln>
          <a:effectLst>
            <a:softEdge rad="112500"/>
          </a:effectLst>
        </p:spPr>
      </p:pic>
      <p:sp>
        <p:nvSpPr>
          <p:cNvPr id="12" name="TextBox 7"/>
          <p:cNvSpPr txBox="1"/>
          <p:nvPr/>
        </p:nvSpPr>
        <p:spPr>
          <a:xfrm>
            <a:off x="1530803" y="4612465"/>
            <a:ext cx="4461171" cy="1708160"/>
          </a:xfrm>
          <a:prstGeom prst="rect">
            <a:avLst/>
          </a:prstGeom>
          <a:noFill/>
        </p:spPr>
        <p:txBody>
          <a:bodyPr wrap="square" rtlCol="0" anchor="ctr" anchorCtr="0">
            <a:spAutoFit/>
          </a:bodyPr>
          <a:lstStyle/>
          <a:p>
            <a:pPr algn="ctr">
              <a:lnSpc>
                <a:spcPct val="200000"/>
              </a:lnSpc>
            </a:pPr>
            <a:r>
              <a:rPr lang="zh-CN" altLang="en-US" sz="6000" b="1" dirty="0">
                <a:solidFill>
                  <a:srgbClr val="0070C0"/>
                </a:solidFill>
                <a:effectLst/>
                <a:latin typeface="华文行楷" panose="02010800040101010101" pitchFamily="2" charset="-122"/>
                <a:ea typeface="华文行楷" panose="02010800040101010101" pitchFamily="2" charset="-122"/>
                <a:cs typeface="Times New Roman" panose="02020503050405090304" pitchFamily="18" charset="0"/>
              </a:rPr>
              <a:t>感谢聆听</a:t>
            </a:r>
          </a:p>
        </p:txBody>
      </p:sp>
      <p:pic>
        <p:nvPicPr>
          <p:cNvPr id="13" name="Picture 1" descr="C:\Users\lhj\Desktop\图片\20170110\IMG_5268.JPG"/>
          <p:cNvPicPr>
            <a:picLocks noChangeAspect="1" noChangeArrowheads="1"/>
          </p:cNvPicPr>
          <p:nvPr/>
        </p:nvPicPr>
        <p:blipFill>
          <a:blip r:embed="rId8" cstate="print">
            <a:lum bright="20000" contrast="20000"/>
          </a:blip>
          <a:srcRect l="3462" t="37037" b="11963"/>
          <a:stretch>
            <a:fillRect/>
          </a:stretch>
        </p:blipFill>
        <p:spPr bwMode="auto">
          <a:xfrm>
            <a:off x="7518184" y="5197551"/>
            <a:ext cx="4673816" cy="1660449"/>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8054" y="278497"/>
            <a:ext cx="10908632" cy="1325563"/>
          </a:xfrm>
        </p:spPr>
        <p:txBody>
          <a:bodyPr>
            <a:normAutofit/>
          </a:bodyPr>
          <a:lstStyle/>
          <a:p>
            <a:r>
              <a:rPr lang="zh-CN" altLang="en-US" dirty="0"/>
              <a:t>性激素的变化与卵子生长</a:t>
            </a:r>
          </a:p>
        </p:txBody>
      </p:sp>
      <p:pic>
        <p:nvPicPr>
          <p:cNvPr id="5" name="内容占位符 4" descr="地图的截图&#10;&#10;描述已自动生成"/>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201867" y="1604060"/>
            <a:ext cx="7515465" cy="4951860"/>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地图上有字&#10;&#10;描述已自动生成"/>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706432" y="749223"/>
            <a:ext cx="6682928" cy="5915069"/>
          </a:xfrm>
        </p:spPr>
      </p:pic>
      <p:sp>
        <p:nvSpPr>
          <p:cNvPr id="7" name="流程图: 离页连接符 6"/>
          <p:cNvSpPr/>
          <p:nvPr/>
        </p:nvSpPr>
        <p:spPr>
          <a:xfrm rot="16200000">
            <a:off x="1092200" y="-228600"/>
            <a:ext cx="1432560" cy="3434080"/>
          </a:xfrm>
          <a:prstGeom prst="flowChartOffpageConnector">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127000">
              <a:schemeClr val="accent1">
                <a:alpha val="88000"/>
              </a:schemeClr>
            </a:glow>
            <a:outerShdw blurRad="50800" dist="50800" dir="5400000" sx="50000" sy="50000" algn="ctr" rotWithShape="0">
              <a:srgbClr val="000000"/>
            </a:outerShdw>
            <a:reflection endPos="0" dist="50800" dir="5400000" sy="-100000" algn="bl" rotWithShape="0"/>
            <a:softEdge rad="0"/>
          </a:effectLst>
          <a:scene3d>
            <a:camera prst="orthographicFront"/>
            <a:lightRig rig="threePt" dir="t"/>
          </a:scene3d>
          <a:sp3d>
            <a:bevelT w="101600" prst="riblet"/>
            <a:bevelB prst="angle"/>
          </a:sp3d>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800" dirty="0">
                <a:solidFill>
                  <a:schemeClr val="accent5">
                    <a:lumMod val="75000"/>
                  </a:schemeClr>
                </a:solidFill>
                <a:latin typeface="华文琥珀" panose="02010800040101010101" pitchFamily="2" charset="-122"/>
                <a:ea typeface="华文琥珀" panose="02010800040101010101" pitchFamily="2" charset="-122"/>
              </a:rPr>
              <a:t>月经期</a:t>
            </a:r>
            <a:endParaRPr lang="en-US" altLang="zh-CN" sz="2800" dirty="0">
              <a:solidFill>
                <a:schemeClr val="accent5">
                  <a:lumMod val="75000"/>
                </a:schemeClr>
              </a:solidFill>
              <a:latin typeface="华文琥珀" panose="02010800040101010101" pitchFamily="2" charset="-122"/>
              <a:ea typeface="华文琥珀" panose="02010800040101010101" pitchFamily="2" charset="-122"/>
            </a:endParaRPr>
          </a:p>
          <a:p>
            <a:pPr algn="ctr"/>
            <a:r>
              <a:rPr lang="zh-CN" altLang="en-US" sz="2800" dirty="0">
                <a:solidFill>
                  <a:schemeClr val="accent5">
                    <a:lumMod val="75000"/>
                  </a:schemeClr>
                </a:solidFill>
                <a:latin typeface="华文琥珀" panose="02010800040101010101" pitchFamily="2" charset="-122"/>
                <a:ea typeface="华文琥珀" panose="02010800040101010101" pitchFamily="2" charset="-122"/>
              </a:rPr>
              <a:t>性激素检查</a:t>
            </a:r>
          </a:p>
        </p:txBody>
      </p:sp>
      <p:sp>
        <p:nvSpPr>
          <p:cNvPr id="8" name="矩形 7"/>
          <p:cNvSpPr/>
          <p:nvPr/>
        </p:nvSpPr>
        <p:spPr>
          <a:xfrm>
            <a:off x="5963920" y="1280160"/>
            <a:ext cx="792480" cy="4815840"/>
          </a:xfrm>
          <a:prstGeom prst="rect">
            <a:avLst/>
          </a:prstGeom>
          <a:solidFill>
            <a:schemeClr val="accent5">
              <a:lumMod val="20000"/>
              <a:lumOff val="80000"/>
              <a:alpha val="34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75385" y="3266975"/>
            <a:ext cx="5376779" cy="2585323"/>
          </a:xfrm>
          <a:prstGeom prst="rect">
            <a:avLst/>
          </a:prstGeom>
          <a:noFill/>
        </p:spPr>
        <p:txBody>
          <a:bodyPr wrap="square" rtlCol="0">
            <a:spAutoFit/>
          </a:bodyPr>
          <a:lstStyle/>
          <a:p>
            <a:pPr marL="457200" indent="-457200">
              <a:lnSpc>
                <a:spcPct val="150000"/>
              </a:lnSpc>
              <a:buBlip>
                <a:blip r:embed="rId4"/>
              </a:buBlip>
            </a:pPr>
            <a:r>
              <a:rPr lang="zh-CN" altLang="en-US" sz="2400" dirty="0">
                <a:latin typeface="+mn-ea"/>
              </a:rPr>
              <a:t>月经第</a:t>
            </a:r>
            <a:r>
              <a:rPr lang="en-US" altLang="zh-CN" sz="2400" dirty="0">
                <a:latin typeface="+mn-ea"/>
              </a:rPr>
              <a:t>2-5</a:t>
            </a:r>
            <a:r>
              <a:rPr lang="zh-CN" altLang="en-US" sz="2400" dirty="0">
                <a:latin typeface="+mn-ea"/>
              </a:rPr>
              <a:t>天抽血</a:t>
            </a:r>
            <a:endParaRPr lang="en-US" altLang="zh-CN" sz="2400" dirty="0">
              <a:latin typeface="+mn-ea"/>
            </a:endParaRPr>
          </a:p>
          <a:p>
            <a:pPr>
              <a:lnSpc>
                <a:spcPct val="150000"/>
              </a:lnSpc>
            </a:pPr>
            <a:r>
              <a:rPr lang="en-US" altLang="zh-CN" sz="2400" dirty="0">
                <a:latin typeface="+mn-ea"/>
              </a:rPr>
              <a:t>      FSH</a:t>
            </a:r>
            <a:r>
              <a:rPr lang="zh-CN" altLang="en-US" sz="2400" dirty="0">
                <a:latin typeface="+mn-ea"/>
              </a:rPr>
              <a:t>、</a:t>
            </a:r>
            <a:r>
              <a:rPr lang="en-US" altLang="zh-CN" sz="2400" dirty="0">
                <a:latin typeface="+mn-ea"/>
              </a:rPr>
              <a:t>LH</a:t>
            </a:r>
            <a:r>
              <a:rPr lang="zh-CN" altLang="en-US" sz="2400" dirty="0">
                <a:latin typeface="+mn-ea"/>
              </a:rPr>
              <a:t>、</a:t>
            </a:r>
            <a:r>
              <a:rPr lang="en-US" altLang="zh-CN" sz="2400" dirty="0">
                <a:latin typeface="+mn-ea"/>
              </a:rPr>
              <a:t>E2</a:t>
            </a:r>
            <a:r>
              <a:rPr lang="zh-CN" altLang="en-US" sz="2400" dirty="0">
                <a:latin typeface="+mn-ea"/>
              </a:rPr>
              <a:t>、</a:t>
            </a:r>
            <a:r>
              <a:rPr lang="en-US" altLang="zh-CN" sz="2400" dirty="0">
                <a:latin typeface="+mn-ea"/>
              </a:rPr>
              <a:t>P</a:t>
            </a:r>
            <a:r>
              <a:rPr lang="zh-CN" altLang="en-US" sz="2400" dirty="0">
                <a:latin typeface="+mn-ea"/>
              </a:rPr>
              <a:t>、</a:t>
            </a:r>
            <a:r>
              <a:rPr lang="en-US" altLang="zh-CN" sz="2400" dirty="0">
                <a:latin typeface="+mn-ea"/>
              </a:rPr>
              <a:t>T</a:t>
            </a:r>
            <a:r>
              <a:rPr lang="zh-CN" altLang="en-US" sz="2400" dirty="0">
                <a:latin typeface="+mn-ea"/>
              </a:rPr>
              <a:t>、</a:t>
            </a:r>
            <a:r>
              <a:rPr lang="en-US" altLang="zh-CN" sz="2400" dirty="0">
                <a:latin typeface="+mn-ea"/>
              </a:rPr>
              <a:t>PRL</a:t>
            </a:r>
            <a:r>
              <a:rPr lang="zh-CN" altLang="en-US" sz="2400" dirty="0">
                <a:latin typeface="+mn-ea"/>
              </a:rPr>
              <a:t>、</a:t>
            </a:r>
            <a:r>
              <a:rPr lang="en-US" altLang="zh-CN" sz="2400" dirty="0">
                <a:latin typeface="+mn-ea"/>
              </a:rPr>
              <a:t>HCG</a:t>
            </a:r>
          </a:p>
          <a:p>
            <a:pPr marL="457200" indent="-457200">
              <a:lnSpc>
                <a:spcPct val="150000"/>
              </a:lnSpc>
              <a:buBlip>
                <a:blip r:embed="rId4"/>
              </a:buBlip>
            </a:pPr>
            <a:r>
              <a:rPr lang="zh-CN" altLang="en-US" sz="2400" dirty="0">
                <a:latin typeface="+mn-ea"/>
              </a:rPr>
              <a:t>评估性激素基础水平</a:t>
            </a:r>
            <a:endParaRPr lang="en-US" altLang="zh-CN" sz="2400" dirty="0">
              <a:latin typeface="+mn-ea"/>
            </a:endParaRPr>
          </a:p>
          <a:p>
            <a:pPr marL="457200" indent="-457200">
              <a:lnSpc>
                <a:spcPct val="150000"/>
              </a:lnSpc>
              <a:buBlip>
                <a:blip r:embed="rId4"/>
              </a:buBlip>
            </a:pPr>
            <a:r>
              <a:rPr lang="zh-CN" altLang="en-US" sz="2400" dirty="0">
                <a:latin typeface="+mn-ea"/>
              </a:rPr>
              <a:t>了解卵巢功能状态</a:t>
            </a:r>
            <a:endParaRPr lang="en-US" altLang="zh-CN" sz="2400" dirty="0">
              <a:latin typeface="+mn-ea"/>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 calcmode="lin" valueType="num">
                                      <p:cBhvr additive="base">
                                        <p:cTn id="16"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 calcmode="lin" valueType="num">
                                      <p:cBhvr additive="base">
                                        <p:cTn id="20"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2">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 calcmode="lin" valueType="num">
                                      <p:cBhvr additive="base">
                                        <p:cTn id="24"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ph idx="1"/>
          </p:nvPr>
        </p:nvGraphicFramePr>
        <p:xfrm>
          <a:off x="838202" y="845419"/>
          <a:ext cx="10515596" cy="1760103"/>
        </p:xfrm>
        <a:graphic>
          <a:graphicData uri="http://schemas.openxmlformats.org/drawingml/2006/table">
            <a:tbl>
              <a:tblPr firstRow="1" bandRow="1">
                <a:tableStyleId>{5C22544A-7EE6-4342-B048-85BDC9FD1C3A}</a:tableStyleId>
              </a:tblPr>
              <a:tblGrid>
                <a:gridCol w="1502228">
                  <a:extLst>
                    <a:ext uri="{9D8B030D-6E8A-4147-A177-3AD203B41FA5}">
                      <a16:colId xmlns:a16="http://schemas.microsoft.com/office/drawing/2014/main" val="20000"/>
                    </a:ext>
                  </a:extLst>
                </a:gridCol>
                <a:gridCol w="1502228">
                  <a:extLst>
                    <a:ext uri="{9D8B030D-6E8A-4147-A177-3AD203B41FA5}">
                      <a16:colId xmlns:a16="http://schemas.microsoft.com/office/drawing/2014/main" val="20001"/>
                    </a:ext>
                  </a:extLst>
                </a:gridCol>
                <a:gridCol w="1502228">
                  <a:extLst>
                    <a:ext uri="{9D8B030D-6E8A-4147-A177-3AD203B41FA5}">
                      <a16:colId xmlns:a16="http://schemas.microsoft.com/office/drawing/2014/main" val="20002"/>
                    </a:ext>
                  </a:extLst>
                </a:gridCol>
                <a:gridCol w="1502228">
                  <a:extLst>
                    <a:ext uri="{9D8B030D-6E8A-4147-A177-3AD203B41FA5}">
                      <a16:colId xmlns:a16="http://schemas.microsoft.com/office/drawing/2014/main" val="20003"/>
                    </a:ext>
                  </a:extLst>
                </a:gridCol>
                <a:gridCol w="1502228">
                  <a:extLst>
                    <a:ext uri="{9D8B030D-6E8A-4147-A177-3AD203B41FA5}">
                      <a16:colId xmlns:a16="http://schemas.microsoft.com/office/drawing/2014/main" val="20004"/>
                    </a:ext>
                  </a:extLst>
                </a:gridCol>
                <a:gridCol w="1502228">
                  <a:extLst>
                    <a:ext uri="{9D8B030D-6E8A-4147-A177-3AD203B41FA5}">
                      <a16:colId xmlns:a16="http://schemas.microsoft.com/office/drawing/2014/main" val="20005"/>
                    </a:ext>
                  </a:extLst>
                </a:gridCol>
                <a:gridCol w="1502228">
                  <a:extLst>
                    <a:ext uri="{9D8B030D-6E8A-4147-A177-3AD203B41FA5}">
                      <a16:colId xmlns:a16="http://schemas.microsoft.com/office/drawing/2014/main" val="20006"/>
                    </a:ext>
                  </a:extLst>
                </a:gridCol>
              </a:tblGrid>
              <a:tr h="845703">
                <a:tc>
                  <a:txBody>
                    <a:bodyPr/>
                    <a:lstStyle/>
                    <a:p>
                      <a:pPr algn="ctr"/>
                      <a:r>
                        <a:rPr lang="zh-CN" altLang="en-US" dirty="0"/>
                        <a:t>检查项目</a:t>
                      </a:r>
                    </a:p>
                  </a:txBody>
                  <a:tcPr anchor="ctr"/>
                </a:tc>
                <a:tc>
                  <a:txBody>
                    <a:bodyPr/>
                    <a:lstStyle/>
                    <a:p>
                      <a:pPr algn="ctr"/>
                      <a:r>
                        <a:rPr lang="en-US" altLang="zh-CN" dirty="0"/>
                        <a:t>FSH</a:t>
                      </a:r>
                    </a:p>
                    <a:p>
                      <a:pPr algn="ctr"/>
                      <a:r>
                        <a:rPr lang="en-US" altLang="zh-CN" dirty="0"/>
                        <a:t>(</a:t>
                      </a:r>
                      <a:r>
                        <a:rPr lang="en-US" altLang="zh-CN" dirty="0" err="1"/>
                        <a:t>mIU</a:t>
                      </a:r>
                      <a:r>
                        <a:rPr lang="en-US" altLang="zh-CN" dirty="0"/>
                        <a:t>/ml)</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LH</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a:t>
                      </a:r>
                      <a:r>
                        <a:rPr lang="en-US" altLang="zh-CN" dirty="0" err="1"/>
                        <a:t>mIU</a:t>
                      </a:r>
                      <a:r>
                        <a:rPr lang="en-US" altLang="zh-CN" dirty="0"/>
                        <a:t>/ml)</a:t>
                      </a:r>
                      <a:endParaRPr lang="zh-CN" altLang="en-US" dirty="0"/>
                    </a:p>
                  </a:txBody>
                  <a:tcPr anchor="ctr"/>
                </a:tc>
                <a:tc>
                  <a:txBody>
                    <a:bodyPr/>
                    <a:lstStyle/>
                    <a:p>
                      <a:pPr algn="ctr"/>
                      <a:r>
                        <a:rPr lang="en-US" altLang="zh-CN" dirty="0"/>
                        <a:t>E2</a:t>
                      </a:r>
                    </a:p>
                    <a:p>
                      <a:pPr algn="ctr"/>
                      <a:r>
                        <a:rPr lang="en-US" altLang="zh-CN" dirty="0"/>
                        <a:t>(</a:t>
                      </a:r>
                      <a:r>
                        <a:rPr lang="en-US" altLang="zh-CN" dirty="0" err="1"/>
                        <a:t>pg</a:t>
                      </a:r>
                      <a:r>
                        <a:rPr lang="en-US" altLang="zh-CN" dirty="0"/>
                        <a:t>/ml)</a:t>
                      </a:r>
                    </a:p>
                  </a:txBody>
                  <a:tcPr anchor="ctr"/>
                </a:tc>
                <a:tc>
                  <a:txBody>
                    <a:bodyPr/>
                    <a:lstStyle/>
                    <a:p>
                      <a:pPr algn="ctr"/>
                      <a:r>
                        <a:rPr lang="en-US" altLang="zh-CN" dirty="0"/>
                        <a:t>P</a:t>
                      </a:r>
                    </a:p>
                    <a:p>
                      <a:pPr algn="ctr"/>
                      <a:r>
                        <a:rPr lang="en-US" altLang="zh-CN" dirty="0"/>
                        <a:t>(ng/ml)</a:t>
                      </a:r>
                      <a:endParaRPr lang="zh-CN" altLang="en-US" dirty="0"/>
                    </a:p>
                  </a:txBody>
                  <a:tcPr anchor="ctr"/>
                </a:tc>
                <a:tc>
                  <a:txBody>
                    <a:bodyPr/>
                    <a:lstStyle/>
                    <a:p>
                      <a:pPr algn="ctr"/>
                      <a:r>
                        <a:rPr lang="en-US" altLang="zh-CN" dirty="0"/>
                        <a:t>T</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(ng/ml)</a:t>
                      </a:r>
                      <a:endParaRPr lang="zh-CN" altLang="en-US" dirty="0"/>
                    </a:p>
                  </a:txBody>
                  <a:tcPr anchor="ctr"/>
                </a:tc>
                <a:tc>
                  <a:txBody>
                    <a:bodyPr/>
                    <a:lstStyle/>
                    <a:p>
                      <a:pPr algn="ctr"/>
                      <a:r>
                        <a:rPr lang="en-US" altLang="zh-CN" dirty="0"/>
                        <a:t>PRL</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(ng/ml)</a:t>
                      </a:r>
                      <a:endParaRPr lang="zh-CN" altLang="en-US" dirty="0"/>
                    </a:p>
                  </a:txBody>
                  <a:tcPr anchor="ctr"/>
                </a:tc>
                <a:extLst>
                  <a:ext uri="{0D108BD9-81ED-4DB2-BD59-A6C34878D82A}">
                    <a16:rowId xmlns:a16="http://schemas.microsoft.com/office/drawing/2014/main" val="10000"/>
                  </a:ext>
                </a:extLst>
              </a:tr>
              <a:tr h="845703">
                <a:tc>
                  <a:txBody>
                    <a:bodyPr/>
                    <a:lstStyle/>
                    <a:p>
                      <a:pPr algn="ctr"/>
                      <a:r>
                        <a:rPr lang="zh-CN" altLang="en-US" dirty="0"/>
                        <a:t>成年女性</a:t>
                      </a:r>
                      <a:endParaRPr lang="en-US" altLang="zh-CN" dirty="0"/>
                    </a:p>
                    <a:p>
                      <a:pPr algn="ctr"/>
                      <a:r>
                        <a:rPr lang="zh-CN" altLang="en-US" dirty="0"/>
                        <a:t>月经期</a:t>
                      </a:r>
                      <a:endParaRPr lang="en-US" altLang="zh-CN" dirty="0"/>
                    </a:p>
                    <a:p>
                      <a:pPr algn="ctr"/>
                      <a:r>
                        <a:rPr lang="zh-CN" altLang="en-US" dirty="0"/>
                        <a:t>基础值</a:t>
                      </a:r>
                    </a:p>
                  </a:txBody>
                  <a:tcPr anchor="ctr"/>
                </a:tc>
                <a:tc>
                  <a:txBody>
                    <a:bodyPr/>
                    <a:lstStyle/>
                    <a:p>
                      <a:pPr algn="ctr"/>
                      <a:r>
                        <a:rPr lang="en-US" altLang="zh-CN" dirty="0">
                          <a:latin typeface="STKaiti" panose="02010600040101010101" pitchFamily="2" charset="-122"/>
                          <a:ea typeface="STKaiti" panose="02010600040101010101" pitchFamily="2" charset="-122"/>
                        </a:rPr>
                        <a:t>5</a:t>
                      </a:r>
                      <a:r>
                        <a:rPr lang="zh-CN" altLang="en-US" dirty="0">
                          <a:latin typeface="STKaiti" panose="02010600040101010101" pitchFamily="2" charset="-122"/>
                          <a:ea typeface="STKaiti" panose="02010600040101010101" pitchFamily="2" charset="-122"/>
                        </a:rPr>
                        <a:t>～</a:t>
                      </a:r>
                      <a:r>
                        <a:rPr lang="en-US" altLang="zh-CN" dirty="0">
                          <a:latin typeface="STKaiti" panose="02010600040101010101" pitchFamily="2" charset="-122"/>
                          <a:ea typeface="STKaiti" panose="02010600040101010101" pitchFamily="2" charset="-122"/>
                        </a:rPr>
                        <a:t>10</a:t>
                      </a:r>
                      <a:endParaRPr lang="zh-CN" altLang="en-US" dirty="0"/>
                    </a:p>
                  </a:txBody>
                  <a:tcPr anchor="ctr"/>
                </a:tc>
                <a:tc>
                  <a:txBody>
                    <a:bodyPr/>
                    <a:lstStyle/>
                    <a:p>
                      <a:pPr algn="ctr"/>
                      <a:r>
                        <a:rPr lang="en-US" altLang="zh-CN" dirty="0">
                          <a:latin typeface="STKaiti" panose="02010600040101010101" pitchFamily="2" charset="-122"/>
                          <a:ea typeface="STKaiti" panose="02010600040101010101" pitchFamily="2" charset="-122"/>
                        </a:rPr>
                        <a:t>5</a:t>
                      </a:r>
                      <a:r>
                        <a:rPr lang="zh-CN" altLang="en-US" dirty="0">
                          <a:latin typeface="STKaiti" panose="02010600040101010101" pitchFamily="2" charset="-122"/>
                          <a:ea typeface="STKaiti" panose="02010600040101010101" pitchFamily="2" charset="-122"/>
                        </a:rPr>
                        <a:t>～</a:t>
                      </a:r>
                      <a:r>
                        <a:rPr lang="en-US" altLang="zh-CN" dirty="0">
                          <a:latin typeface="STKaiti" panose="02010600040101010101" pitchFamily="2" charset="-122"/>
                          <a:ea typeface="STKaiti" panose="02010600040101010101" pitchFamily="2" charset="-122"/>
                        </a:rPr>
                        <a:t>10</a:t>
                      </a:r>
                      <a:endParaRPr lang="zh-CN" altLang="en-US" dirty="0"/>
                    </a:p>
                  </a:txBody>
                  <a:tcPr anchor="ctr"/>
                </a:tc>
                <a:tc>
                  <a:txBody>
                    <a:bodyPr/>
                    <a:lstStyle/>
                    <a:p>
                      <a:pPr algn="ctr"/>
                      <a:r>
                        <a:rPr lang="en-US" altLang="zh-CN" dirty="0"/>
                        <a:t>25-50</a:t>
                      </a:r>
                      <a:endParaRPr lang="zh-CN" altLang="en-US" dirty="0"/>
                    </a:p>
                  </a:txBody>
                  <a:tcPr anchor="ctr"/>
                </a:tc>
                <a:tc>
                  <a:txBody>
                    <a:bodyPr/>
                    <a:lstStyle/>
                    <a:p>
                      <a:pPr algn="ctr"/>
                      <a:r>
                        <a:rPr lang="zh-CN" altLang="en-US" dirty="0"/>
                        <a:t>＜</a:t>
                      </a:r>
                      <a:r>
                        <a:rPr lang="en-US" altLang="zh-CN" dirty="0"/>
                        <a:t>1</a:t>
                      </a:r>
                      <a:endParaRPr lang="zh-CN" altLang="en-US" dirty="0"/>
                    </a:p>
                  </a:txBody>
                  <a:tcPr anchor="ctr"/>
                </a:tc>
                <a:tc>
                  <a:txBody>
                    <a:bodyPr/>
                    <a:lstStyle/>
                    <a:p>
                      <a:pPr algn="ctr"/>
                      <a:r>
                        <a:rPr lang="en-US" altLang="zh-CN" dirty="0"/>
                        <a:t>0.084-0.481</a:t>
                      </a:r>
                      <a:endParaRPr lang="zh-CN" altLang="en-US" dirty="0"/>
                    </a:p>
                  </a:txBody>
                  <a:tcPr anchor="ctr"/>
                </a:tc>
                <a:tc>
                  <a:txBody>
                    <a:bodyPr/>
                    <a:lstStyle/>
                    <a:p>
                      <a:pPr algn="ctr"/>
                      <a:r>
                        <a:rPr lang="en-US" altLang="zh-CN" dirty="0"/>
                        <a:t>4.79-23.3</a:t>
                      </a:r>
                      <a:endParaRPr lang="zh-CN" altLang="en-US" dirty="0"/>
                    </a:p>
                  </a:txBody>
                  <a:tcPr anchor="ctr"/>
                </a:tc>
                <a:extLst>
                  <a:ext uri="{0D108BD9-81ED-4DB2-BD59-A6C34878D82A}">
                    <a16:rowId xmlns:a16="http://schemas.microsoft.com/office/drawing/2014/main" val="10001"/>
                  </a:ext>
                </a:extLst>
              </a:tr>
            </a:tbl>
          </a:graphicData>
        </a:graphic>
      </p:graphicFrame>
      <p:sp>
        <p:nvSpPr>
          <p:cNvPr id="6" name="文本框 5"/>
          <p:cNvSpPr txBox="1"/>
          <p:nvPr/>
        </p:nvSpPr>
        <p:spPr>
          <a:xfrm>
            <a:off x="838202" y="3029819"/>
            <a:ext cx="10515596" cy="3360022"/>
          </a:xfrm>
          <a:prstGeom prst="rect">
            <a:avLst/>
          </a:prstGeom>
          <a:noFill/>
        </p:spPr>
        <p:txBody>
          <a:bodyPr wrap="square" rtlCol="0">
            <a:spAutoFit/>
          </a:bodyPr>
          <a:lstStyle/>
          <a:p>
            <a:pPr marL="457200" indent="-457200">
              <a:lnSpc>
                <a:spcPct val="150000"/>
              </a:lnSpc>
              <a:buFont typeface="+mj-ea"/>
              <a:buAutoNum type="circleNumDbPlain"/>
            </a:pPr>
            <a:r>
              <a:rPr lang="en-US" altLang="zh-CN" sz="2400" b="1" dirty="0">
                <a:solidFill>
                  <a:srgbClr val="0070C0"/>
                </a:solidFill>
              </a:rPr>
              <a:t>FSH ↑</a:t>
            </a:r>
            <a:r>
              <a:rPr lang="zh-CN" altLang="en-US" sz="2400" b="1" dirty="0">
                <a:solidFill>
                  <a:srgbClr val="0070C0"/>
                </a:solidFill>
              </a:rPr>
              <a:t>：</a:t>
            </a:r>
            <a:r>
              <a:rPr lang="en-US" altLang="zh-CN" sz="2400" b="1" dirty="0">
                <a:solidFill>
                  <a:srgbClr val="0070C0"/>
                </a:solidFill>
              </a:rPr>
              <a:t> </a:t>
            </a:r>
            <a:r>
              <a:rPr lang="zh-CN" altLang="en-US" sz="2400" dirty="0"/>
              <a:t>提示</a:t>
            </a:r>
            <a:r>
              <a:rPr lang="zh-CN" altLang="en-US" sz="2400" b="1" dirty="0">
                <a:solidFill>
                  <a:srgbClr val="FF0000"/>
                </a:solidFill>
              </a:rPr>
              <a:t>卵巢储备功能</a:t>
            </a:r>
            <a:r>
              <a:rPr lang="zh-CN" altLang="en-US" sz="2400" dirty="0"/>
              <a:t>下降</a:t>
            </a:r>
            <a:endParaRPr lang="en-US" altLang="zh-CN" sz="2400" dirty="0"/>
          </a:p>
          <a:p>
            <a:pPr marL="342900" indent="-342900">
              <a:lnSpc>
                <a:spcPct val="150000"/>
              </a:lnSpc>
              <a:buFont typeface="Arial" panose="020B0604020202090204" pitchFamily="34" charset="0"/>
              <a:buChar char="•"/>
            </a:pPr>
            <a:r>
              <a:rPr lang="zh-CN" altLang="en-US" sz="2400" dirty="0"/>
              <a:t>卵巢储备功能减退（</a:t>
            </a:r>
            <a:r>
              <a:rPr lang="en-US" altLang="zh-CN" sz="2400" dirty="0"/>
              <a:t>DOR</a:t>
            </a:r>
            <a:r>
              <a:rPr lang="zh-CN" altLang="en-US" sz="2400" dirty="0"/>
              <a:t>）：</a:t>
            </a:r>
            <a:r>
              <a:rPr lang="en-US" altLang="zh-CN" sz="2400" dirty="0"/>
              <a:t> FSH</a:t>
            </a:r>
            <a:r>
              <a:rPr lang="zh-CN" altLang="en-US" sz="2400" dirty="0"/>
              <a:t>基础值≥</a:t>
            </a:r>
            <a:r>
              <a:rPr lang="en-US" altLang="zh-CN" sz="2400" dirty="0"/>
              <a:t>12mIU/mL</a:t>
            </a:r>
            <a:r>
              <a:rPr lang="zh-CN" altLang="en-US" sz="2400" dirty="0"/>
              <a:t>；</a:t>
            </a:r>
            <a:r>
              <a:rPr lang="en-US" altLang="zh-CN" sz="2400" dirty="0"/>
              <a:t>AFC≤5-7</a:t>
            </a:r>
            <a:r>
              <a:rPr lang="zh-CN" altLang="en-US" sz="2400" dirty="0"/>
              <a:t>个；</a:t>
            </a:r>
            <a:r>
              <a:rPr lang="en-US" altLang="zh-CN" sz="2400" dirty="0"/>
              <a:t>AMH≤1.1 ng/mL</a:t>
            </a:r>
          </a:p>
          <a:p>
            <a:pPr marL="342900" indent="-342900">
              <a:lnSpc>
                <a:spcPct val="150000"/>
              </a:lnSpc>
              <a:buFont typeface="Arial" panose="020B0604020202090204" pitchFamily="34" charset="0"/>
              <a:buChar char="•"/>
            </a:pPr>
            <a:r>
              <a:rPr lang="zh-CN" altLang="en-US" sz="2400" dirty="0"/>
              <a:t>早发性卵巢功能不全（</a:t>
            </a:r>
            <a:r>
              <a:rPr lang="en-US" altLang="zh-CN" sz="2400" dirty="0"/>
              <a:t>POI</a:t>
            </a:r>
            <a:r>
              <a:rPr lang="zh-CN" altLang="en-US" sz="2400" dirty="0"/>
              <a:t>）：＜</a:t>
            </a:r>
            <a:r>
              <a:rPr lang="en-US" altLang="zh-CN" sz="2400" dirty="0"/>
              <a:t>40</a:t>
            </a:r>
            <a:r>
              <a:rPr lang="zh-CN" altLang="en-US" sz="2400" dirty="0"/>
              <a:t>岁，月经异常，至少</a:t>
            </a:r>
            <a:r>
              <a:rPr lang="en-US" altLang="zh-CN" sz="2400" dirty="0"/>
              <a:t>2</a:t>
            </a:r>
            <a:r>
              <a:rPr lang="zh-CN" altLang="en-US" sz="2400" dirty="0"/>
              <a:t>次</a:t>
            </a:r>
            <a:r>
              <a:rPr lang="en-US" altLang="zh-CN" sz="2400" dirty="0"/>
              <a:t>FSH</a:t>
            </a:r>
            <a:r>
              <a:rPr lang="zh-CN" altLang="en-US" sz="2400" dirty="0"/>
              <a:t>基础值＞</a:t>
            </a:r>
            <a:r>
              <a:rPr lang="en-US" altLang="zh-CN" sz="2400" dirty="0"/>
              <a:t>25mIU/ml</a:t>
            </a:r>
          </a:p>
          <a:p>
            <a:pPr marL="342900" indent="-342900">
              <a:lnSpc>
                <a:spcPct val="150000"/>
              </a:lnSpc>
              <a:buFont typeface="Arial" panose="020B0604020202090204" pitchFamily="34" charset="0"/>
              <a:buChar char="•"/>
            </a:pPr>
            <a:r>
              <a:rPr lang="zh-CN" altLang="en-US" sz="2400" dirty="0"/>
              <a:t>卵巢早衰（</a:t>
            </a:r>
            <a:r>
              <a:rPr lang="en-US" altLang="zh-CN" sz="2400" dirty="0"/>
              <a:t>POR</a:t>
            </a:r>
            <a:r>
              <a:rPr lang="zh-CN" altLang="en-US" sz="2400" dirty="0"/>
              <a:t>）：＜</a:t>
            </a:r>
            <a:r>
              <a:rPr lang="en-US" altLang="zh-CN" sz="2400" dirty="0"/>
              <a:t>40</a:t>
            </a:r>
            <a:r>
              <a:rPr lang="zh-CN" altLang="en-US" sz="2400" dirty="0"/>
              <a:t>岁，闭经，至少</a:t>
            </a:r>
            <a:r>
              <a:rPr lang="en-US" altLang="zh-CN" sz="2400" dirty="0"/>
              <a:t>2</a:t>
            </a:r>
            <a:r>
              <a:rPr lang="zh-CN" altLang="en-US" sz="2400" dirty="0"/>
              <a:t>次</a:t>
            </a:r>
            <a:r>
              <a:rPr lang="en-US" altLang="zh-CN" sz="2400" dirty="0"/>
              <a:t>FSH</a:t>
            </a:r>
            <a:r>
              <a:rPr lang="zh-CN" altLang="en-US" sz="2400" dirty="0"/>
              <a:t>基础值＞</a:t>
            </a:r>
            <a:r>
              <a:rPr lang="en-US" altLang="zh-CN" sz="2400" dirty="0"/>
              <a:t>40mIU/ml</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内容占位符 17" descr="图片包含 游戏机, 星星&#10;&#10;描述已自动生成"/>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99937" y="310025"/>
            <a:ext cx="9192125" cy="6237949"/>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ph idx="1"/>
          </p:nvPr>
        </p:nvGraphicFramePr>
        <p:xfrm>
          <a:off x="838202" y="845419"/>
          <a:ext cx="10515596" cy="1760103"/>
        </p:xfrm>
        <a:graphic>
          <a:graphicData uri="http://schemas.openxmlformats.org/drawingml/2006/table">
            <a:tbl>
              <a:tblPr firstRow="1" bandRow="1">
                <a:tableStyleId>{5C22544A-7EE6-4342-B048-85BDC9FD1C3A}</a:tableStyleId>
              </a:tblPr>
              <a:tblGrid>
                <a:gridCol w="1502228">
                  <a:extLst>
                    <a:ext uri="{9D8B030D-6E8A-4147-A177-3AD203B41FA5}">
                      <a16:colId xmlns:a16="http://schemas.microsoft.com/office/drawing/2014/main" val="20000"/>
                    </a:ext>
                  </a:extLst>
                </a:gridCol>
                <a:gridCol w="1502228">
                  <a:extLst>
                    <a:ext uri="{9D8B030D-6E8A-4147-A177-3AD203B41FA5}">
                      <a16:colId xmlns:a16="http://schemas.microsoft.com/office/drawing/2014/main" val="20001"/>
                    </a:ext>
                  </a:extLst>
                </a:gridCol>
                <a:gridCol w="1502228">
                  <a:extLst>
                    <a:ext uri="{9D8B030D-6E8A-4147-A177-3AD203B41FA5}">
                      <a16:colId xmlns:a16="http://schemas.microsoft.com/office/drawing/2014/main" val="20002"/>
                    </a:ext>
                  </a:extLst>
                </a:gridCol>
                <a:gridCol w="1502228">
                  <a:extLst>
                    <a:ext uri="{9D8B030D-6E8A-4147-A177-3AD203B41FA5}">
                      <a16:colId xmlns:a16="http://schemas.microsoft.com/office/drawing/2014/main" val="20003"/>
                    </a:ext>
                  </a:extLst>
                </a:gridCol>
                <a:gridCol w="1502228">
                  <a:extLst>
                    <a:ext uri="{9D8B030D-6E8A-4147-A177-3AD203B41FA5}">
                      <a16:colId xmlns:a16="http://schemas.microsoft.com/office/drawing/2014/main" val="20004"/>
                    </a:ext>
                  </a:extLst>
                </a:gridCol>
                <a:gridCol w="1502228">
                  <a:extLst>
                    <a:ext uri="{9D8B030D-6E8A-4147-A177-3AD203B41FA5}">
                      <a16:colId xmlns:a16="http://schemas.microsoft.com/office/drawing/2014/main" val="20005"/>
                    </a:ext>
                  </a:extLst>
                </a:gridCol>
                <a:gridCol w="1502228">
                  <a:extLst>
                    <a:ext uri="{9D8B030D-6E8A-4147-A177-3AD203B41FA5}">
                      <a16:colId xmlns:a16="http://schemas.microsoft.com/office/drawing/2014/main" val="20006"/>
                    </a:ext>
                  </a:extLst>
                </a:gridCol>
              </a:tblGrid>
              <a:tr h="845703">
                <a:tc>
                  <a:txBody>
                    <a:bodyPr/>
                    <a:lstStyle/>
                    <a:p>
                      <a:pPr algn="ctr"/>
                      <a:r>
                        <a:rPr lang="zh-CN" altLang="en-US" dirty="0"/>
                        <a:t>检查项目</a:t>
                      </a:r>
                    </a:p>
                  </a:txBody>
                  <a:tcPr anchor="ctr"/>
                </a:tc>
                <a:tc>
                  <a:txBody>
                    <a:bodyPr/>
                    <a:lstStyle/>
                    <a:p>
                      <a:pPr algn="ctr"/>
                      <a:r>
                        <a:rPr lang="en-US" altLang="zh-CN" dirty="0"/>
                        <a:t>FSH</a:t>
                      </a:r>
                    </a:p>
                    <a:p>
                      <a:pPr algn="ctr"/>
                      <a:r>
                        <a:rPr lang="en-US" altLang="zh-CN" dirty="0"/>
                        <a:t>(</a:t>
                      </a:r>
                      <a:r>
                        <a:rPr lang="en-US" altLang="zh-CN" dirty="0" err="1"/>
                        <a:t>mIU</a:t>
                      </a:r>
                      <a:r>
                        <a:rPr lang="en-US" altLang="zh-CN" dirty="0"/>
                        <a:t>/ml)</a:t>
                      </a:r>
                      <a:endParaRPr lang="zh-CN"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LH</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a:t>
                      </a:r>
                      <a:r>
                        <a:rPr lang="en-US" altLang="zh-CN" dirty="0" err="1"/>
                        <a:t>mIU</a:t>
                      </a:r>
                      <a:r>
                        <a:rPr lang="en-US" altLang="zh-CN" dirty="0"/>
                        <a:t>/ml)</a:t>
                      </a:r>
                      <a:endParaRPr lang="zh-CN" altLang="en-US" dirty="0"/>
                    </a:p>
                  </a:txBody>
                  <a:tcPr anchor="ctr"/>
                </a:tc>
                <a:tc>
                  <a:txBody>
                    <a:bodyPr/>
                    <a:lstStyle/>
                    <a:p>
                      <a:pPr algn="ctr"/>
                      <a:r>
                        <a:rPr lang="en-US" altLang="zh-CN" dirty="0"/>
                        <a:t>E2</a:t>
                      </a:r>
                    </a:p>
                    <a:p>
                      <a:pPr algn="ctr"/>
                      <a:r>
                        <a:rPr lang="en-US" altLang="zh-CN" dirty="0"/>
                        <a:t>(</a:t>
                      </a:r>
                      <a:r>
                        <a:rPr lang="en-US" altLang="zh-CN" dirty="0" err="1"/>
                        <a:t>pg</a:t>
                      </a:r>
                      <a:r>
                        <a:rPr lang="en-US" altLang="zh-CN" dirty="0"/>
                        <a:t>/ml)</a:t>
                      </a:r>
                    </a:p>
                  </a:txBody>
                  <a:tcPr anchor="ctr"/>
                </a:tc>
                <a:tc>
                  <a:txBody>
                    <a:bodyPr/>
                    <a:lstStyle/>
                    <a:p>
                      <a:pPr algn="ctr"/>
                      <a:r>
                        <a:rPr lang="en-US" altLang="zh-CN" dirty="0"/>
                        <a:t>P</a:t>
                      </a:r>
                    </a:p>
                    <a:p>
                      <a:pPr algn="ctr"/>
                      <a:r>
                        <a:rPr lang="en-US" altLang="zh-CN" dirty="0"/>
                        <a:t>(ng/ml)</a:t>
                      </a:r>
                      <a:endParaRPr lang="zh-CN" altLang="en-US" dirty="0"/>
                    </a:p>
                  </a:txBody>
                  <a:tcPr anchor="ctr"/>
                </a:tc>
                <a:tc>
                  <a:txBody>
                    <a:bodyPr/>
                    <a:lstStyle/>
                    <a:p>
                      <a:pPr algn="ctr"/>
                      <a:r>
                        <a:rPr lang="en-US" altLang="zh-CN" dirty="0"/>
                        <a:t>T</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(ng/ml)</a:t>
                      </a:r>
                      <a:endParaRPr lang="zh-CN" altLang="en-US" dirty="0"/>
                    </a:p>
                  </a:txBody>
                  <a:tcPr anchor="ctr"/>
                </a:tc>
                <a:tc>
                  <a:txBody>
                    <a:bodyPr/>
                    <a:lstStyle/>
                    <a:p>
                      <a:pPr algn="ctr"/>
                      <a:r>
                        <a:rPr lang="en-US" altLang="zh-CN" dirty="0"/>
                        <a:t>PRL</a:t>
                      </a: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dirty="0"/>
                        <a:t>(ng/ml)</a:t>
                      </a:r>
                      <a:endParaRPr lang="zh-CN" altLang="en-US" dirty="0"/>
                    </a:p>
                  </a:txBody>
                  <a:tcPr anchor="ctr"/>
                </a:tc>
                <a:extLst>
                  <a:ext uri="{0D108BD9-81ED-4DB2-BD59-A6C34878D82A}">
                    <a16:rowId xmlns:a16="http://schemas.microsoft.com/office/drawing/2014/main" val="10000"/>
                  </a:ext>
                </a:extLst>
              </a:tr>
              <a:tr h="845703">
                <a:tc>
                  <a:txBody>
                    <a:bodyPr/>
                    <a:lstStyle/>
                    <a:p>
                      <a:pPr algn="ctr"/>
                      <a:r>
                        <a:rPr lang="zh-CN" altLang="en-US" dirty="0"/>
                        <a:t>成年女性</a:t>
                      </a:r>
                      <a:endParaRPr lang="en-US" altLang="zh-CN" dirty="0"/>
                    </a:p>
                    <a:p>
                      <a:pPr algn="ctr"/>
                      <a:r>
                        <a:rPr lang="zh-CN" altLang="en-US" dirty="0"/>
                        <a:t>月经期</a:t>
                      </a:r>
                      <a:endParaRPr lang="en-US" altLang="zh-CN" dirty="0"/>
                    </a:p>
                    <a:p>
                      <a:pPr algn="ctr"/>
                      <a:r>
                        <a:rPr lang="zh-CN" altLang="en-US" dirty="0"/>
                        <a:t>基础值</a:t>
                      </a:r>
                    </a:p>
                  </a:txBody>
                  <a:tcPr anchor="ctr"/>
                </a:tc>
                <a:tc>
                  <a:txBody>
                    <a:bodyPr/>
                    <a:lstStyle/>
                    <a:p>
                      <a:pPr algn="ctr"/>
                      <a:r>
                        <a:rPr lang="en-US" altLang="zh-CN" dirty="0">
                          <a:latin typeface="STKaiti" panose="02010600040101010101" pitchFamily="2" charset="-122"/>
                          <a:ea typeface="STKaiti" panose="02010600040101010101" pitchFamily="2" charset="-122"/>
                        </a:rPr>
                        <a:t>5</a:t>
                      </a:r>
                      <a:r>
                        <a:rPr lang="zh-CN" altLang="en-US" dirty="0">
                          <a:latin typeface="STKaiti" panose="02010600040101010101" pitchFamily="2" charset="-122"/>
                          <a:ea typeface="STKaiti" panose="02010600040101010101" pitchFamily="2" charset="-122"/>
                        </a:rPr>
                        <a:t>～</a:t>
                      </a:r>
                      <a:r>
                        <a:rPr lang="en-US" altLang="zh-CN" dirty="0">
                          <a:latin typeface="STKaiti" panose="02010600040101010101" pitchFamily="2" charset="-122"/>
                          <a:ea typeface="STKaiti" panose="02010600040101010101" pitchFamily="2" charset="-122"/>
                        </a:rPr>
                        <a:t>10</a:t>
                      </a:r>
                      <a:endParaRPr lang="zh-CN" altLang="en-US" dirty="0"/>
                    </a:p>
                  </a:txBody>
                  <a:tcPr anchor="ctr"/>
                </a:tc>
                <a:tc>
                  <a:txBody>
                    <a:bodyPr/>
                    <a:lstStyle/>
                    <a:p>
                      <a:pPr algn="ctr"/>
                      <a:r>
                        <a:rPr lang="en-US" altLang="zh-CN" dirty="0">
                          <a:latin typeface="STKaiti" panose="02010600040101010101" pitchFamily="2" charset="-122"/>
                          <a:ea typeface="STKaiti" panose="02010600040101010101" pitchFamily="2" charset="-122"/>
                        </a:rPr>
                        <a:t>5</a:t>
                      </a:r>
                      <a:r>
                        <a:rPr lang="zh-CN" altLang="en-US" dirty="0">
                          <a:latin typeface="STKaiti" panose="02010600040101010101" pitchFamily="2" charset="-122"/>
                          <a:ea typeface="STKaiti" panose="02010600040101010101" pitchFamily="2" charset="-122"/>
                        </a:rPr>
                        <a:t>～</a:t>
                      </a:r>
                      <a:r>
                        <a:rPr lang="en-US" altLang="zh-CN" dirty="0">
                          <a:latin typeface="STKaiti" panose="02010600040101010101" pitchFamily="2" charset="-122"/>
                          <a:ea typeface="STKaiti" panose="02010600040101010101" pitchFamily="2" charset="-122"/>
                        </a:rPr>
                        <a:t>10</a:t>
                      </a:r>
                      <a:endParaRPr lang="zh-CN" altLang="en-US" dirty="0"/>
                    </a:p>
                  </a:txBody>
                  <a:tcPr anchor="ctr"/>
                </a:tc>
                <a:tc>
                  <a:txBody>
                    <a:bodyPr/>
                    <a:lstStyle/>
                    <a:p>
                      <a:pPr algn="ctr"/>
                      <a:r>
                        <a:rPr lang="en-US" altLang="zh-CN" dirty="0"/>
                        <a:t>25-50</a:t>
                      </a:r>
                      <a:endParaRPr lang="zh-CN" altLang="en-US" dirty="0"/>
                    </a:p>
                  </a:txBody>
                  <a:tcPr anchor="ctr"/>
                </a:tc>
                <a:tc>
                  <a:txBody>
                    <a:bodyPr/>
                    <a:lstStyle/>
                    <a:p>
                      <a:pPr algn="ctr"/>
                      <a:r>
                        <a:rPr lang="zh-CN" altLang="en-US" dirty="0"/>
                        <a:t>＜</a:t>
                      </a:r>
                      <a:r>
                        <a:rPr lang="en-US" altLang="zh-CN" dirty="0"/>
                        <a:t>1</a:t>
                      </a:r>
                      <a:endParaRPr lang="zh-CN" altLang="en-US" dirty="0"/>
                    </a:p>
                  </a:txBody>
                  <a:tcPr anchor="ctr"/>
                </a:tc>
                <a:tc>
                  <a:txBody>
                    <a:bodyPr/>
                    <a:lstStyle/>
                    <a:p>
                      <a:pPr algn="ctr"/>
                      <a:r>
                        <a:rPr lang="en-US" altLang="zh-CN" dirty="0"/>
                        <a:t>0.084-0.481</a:t>
                      </a:r>
                      <a:endParaRPr lang="zh-CN" altLang="en-US" dirty="0"/>
                    </a:p>
                  </a:txBody>
                  <a:tcPr anchor="ctr"/>
                </a:tc>
                <a:tc>
                  <a:txBody>
                    <a:bodyPr/>
                    <a:lstStyle/>
                    <a:p>
                      <a:pPr algn="ctr"/>
                      <a:r>
                        <a:rPr lang="en-US" altLang="zh-CN" dirty="0"/>
                        <a:t>4.79-23.3</a:t>
                      </a:r>
                      <a:endParaRPr lang="zh-CN" altLang="en-US" dirty="0"/>
                    </a:p>
                  </a:txBody>
                  <a:tcPr anchor="ctr"/>
                </a:tc>
                <a:extLst>
                  <a:ext uri="{0D108BD9-81ED-4DB2-BD59-A6C34878D82A}">
                    <a16:rowId xmlns:a16="http://schemas.microsoft.com/office/drawing/2014/main" val="10001"/>
                  </a:ext>
                </a:extLst>
              </a:tr>
            </a:tbl>
          </a:graphicData>
        </a:graphic>
      </p:graphicFrame>
      <p:sp>
        <p:nvSpPr>
          <p:cNvPr id="6" name="文本框 5"/>
          <p:cNvSpPr txBox="1"/>
          <p:nvPr/>
        </p:nvSpPr>
        <p:spPr>
          <a:xfrm>
            <a:off x="838202" y="3198167"/>
            <a:ext cx="10515596" cy="461665"/>
          </a:xfrm>
          <a:prstGeom prst="rect">
            <a:avLst/>
          </a:prstGeom>
          <a:noFill/>
        </p:spPr>
        <p:txBody>
          <a:bodyPr wrap="square" rtlCol="0">
            <a:spAutoFit/>
          </a:bodyPr>
          <a:lstStyle/>
          <a:p>
            <a:pPr marL="342900" indent="-342900">
              <a:buFont typeface="+mj-ea"/>
              <a:buAutoNum type="circleNumDbPlain" startAt="2"/>
            </a:pPr>
            <a:r>
              <a:rPr lang="en-US" altLang="zh-CN" sz="2400" b="1" dirty="0">
                <a:solidFill>
                  <a:srgbClr val="0070C0"/>
                </a:solidFill>
              </a:rPr>
              <a:t>LH/FSH ↑ </a:t>
            </a:r>
            <a:r>
              <a:rPr lang="zh-CN" altLang="en-US" sz="2400" b="1" dirty="0">
                <a:solidFill>
                  <a:srgbClr val="0070C0"/>
                </a:solidFill>
              </a:rPr>
              <a:t>：</a:t>
            </a:r>
            <a:r>
              <a:rPr lang="en-US" altLang="zh-CN" sz="2400" b="1" dirty="0">
                <a:solidFill>
                  <a:srgbClr val="0070C0"/>
                </a:solidFill>
              </a:rPr>
              <a:t> </a:t>
            </a:r>
            <a:r>
              <a:rPr lang="en-US" altLang="zh-CN" sz="2400" dirty="0"/>
              <a:t>LH/FSH</a:t>
            </a:r>
            <a:r>
              <a:rPr lang="zh-CN" altLang="en-US" sz="2400" dirty="0"/>
              <a:t>＞</a:t>
            </a:r>
            <a:r>
              <a:rPr lang="en-US" altLang="zh-CN" sz="2400" dirty="0"/>
              <a:t>2</a:t>
            </a:r>
            <a:r>
              <a:rPr lang="zh-CN" altLang="en-US" sz="2400" dirty="0"/>
              <a:t>，提示</a:t>
            </a:r>
            <a:r>
              <a:rPr lang="en-US" altLang="zh-CN" sz="2400" b="1" dirty="0">
                <a:solidFill>
                  <a:srgbClr val="FF0000"/>
                </a:solidFill>
              </a:rPr>
              <a:t>PCOS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8e4179d9-a37a-4192-847a-de1384f29200}"/>
</p:tagLst>
</file>

<file path=ppt/tags/tag2.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KSO_WM_UNIT_TABLE_BEAUTIFY" val="smartTable{c21d1993-3b0a-43ce-a5ab-7420d1e6ae7a}"/>
</p:tagLst>
</file>

<file path=ppt/tags/tag3.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105200037"/>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2535</Words>
  <Application>Microsoft Office PowerPoint</Application>
  <PresentationFormat>宽屏</PresentationFormat>
  <Paragraphs>315</Paragraphs>
  <Slides>42</Slides>
  <Notes>12</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42</vt:i4>
      </vt:variant>
    </vt:vector>
  </HeadingPairs>
  <TitlesOfParts>
    <vt:vector size="58" baseType="lpstr">
      <vt:lpstr>PMingLiU</vt:lpstr>
      <vt:lpstr>Segoe UI Black</vt:lpstr>
      <vt:lpstr>等线</vt:lpstr>
      <vt:lpstr>等线 Light</vt:lpstr>
      <vt:lpstr>黑体</vt:lpstr>
      <vt:lpstr>华文行楷</vt:lpstr>
      <vt:lpstr>华文琥珀</vt:lpstr>
      <vt:lpstr>STKaiti</vt:lpstr>
      <vt:lpstr>SimSun</vt:lpstr>
      <vt:lpstr>微软雅黑</vt:lpstr>
      <vt:lpstr>Arial</vt:lpstr>
      <vt:lpstr>Calibri</vt:lpstr>
      <vt:lpstr>Cambria</vt:lpstr>
      <vt:lpstr>Times New Roman</vt:lpstr>
      <vt:lpstr>Wingdings</vt:lpstr>
      <vt:lpstr>Office 主题​​</vt:lpstr>
      <vt:lpstr>PowerPoint 演示文稿</vt:lpstr>
      <vt:lpstr>PowerPoint 演示文稿</vt:lpstr>
      <vt:lpstr>下丘脑—垂体—性腺轴调控</vt:lpstr>
      <vt:lpstr>两细胞两促性腺激素学说</vt:lpstr>
      <vt:lpstr>性激素的变化与卵子生长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GnRH垂体兴奋试验</vt:lpstr>
      <vt:lpstr>PowerPoint 演示文稿</vt:lpstr>
      <vt:lpstr>PowerPoint 演示文稿</vt:lpstr>
      <vt:lpstr>PowerPoint 演示文稿</vt:lpstr>
      <vt:lpstr>PowerPoint 演示文稿</vt:lpstr>
      <vt:lpstr>特殊情况</vt:lpstr>
      <vt:lpstr>PowerPoint 演示文稿</vt:lpstr>
      <vt:lpstr>PowerPoint 演示文稿</vt:lpstr>
      <vt:lpstr>PowerPoint 演示文稿</vt:lpstr>
      <vt:lpstr>自然排卵与促排卵的区别</vt:lpstr>
      <vt:lpstr>黄体中期降调长方案</vt:lpstr>
      <vt:lpstr>PowerPoint 演示文稿</vt:lpstr>
      <vt:lpstr>PowerPoint 演示文稿</vt:lpstr>
      <vt:lpstr>PowerPoint 演示文稿</vt:lpstr>
      <vt:lpstr>PowerPoint 演示文稿</vt:lpstr>
      <vt:lpstr>拮抗剂方案</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总结</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dc:creator>
  <cp:lastModifiedBy>renshibu</cp:lastModifiedBy>
  <cp:revision>92</cp:revision>
  <dcterms:created xsi:type="dcterms:W3CDTF">2019-11-08T04:21:46Z</dcterms:created>
  <dcterms:modified xsi:type="dcterms:W3CDTF">2019-11-08T07:05:10Z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1033-1.6.1.2429</vt:lpwstr>
  </property>
</Properties>
</file>